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6"/>
  </p:notesMasterIdLst>
  <p:handoutMasterIdLst>
    <p:handoutMasterId r:id="rId17"/>
  </p:handoutMasterIdLst>
  <p:sldIdLst>
    <p:sldId id="263" r:id="rId5"/>
    <p:sldId id="268" r:id="rId6"/>
    <p:sldId id="281" r:id="rId7"/>
    <p:sldId id="280" r:id="rId8"/>
    <p:sldId id="282" r:id="rId9"/>
    <p:sldId id="283" r:id="rId10"/>
    <p:sldId id="284" r:id="rId11"/>
    <p:sldId id="270" r:id="rId12"/>
    <p:sldId id="285" r:id="rId13"/>
    <p:sldId id="286"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DB5D0-1EAD-EB0F-1963-0CF1B8AEFCA3}" name="Tzu-Fu Wang" initials="TW" userId="e50faba3b1bd1e1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7CC"/>
    <a:srgbClr val="03255B"/>
    <a:srgbClr val="0F4372"/>
    <a:srgbClr val="00061A"/>
    <a:srgbClr val="093779"/>
    <a:srgbClr val="062B63"/>
    <a:srgbClr val="0C488E"/>
    <a:srgbClr val="00285F"/>
    <a:srgbClr val="000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B5A04-06FB-485C-9C6F-1FC56CF51020}" v="199" dt="2025-08-04T13:33:05.672"/>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67974" autoAdjust="0"/>
  </p:normalViewPr>
  <p:slideViewPr>
    <p:cSldViewPr snapToGrid="0">
      <p:cViewPr varScale="1">
        <p:scale>
          <a:sx n="53" d="100"/>
          <a:sy n="53" d="100"/>
        </p:scale>
        <p:origin x="1128" y="38"/>
      </p:cViewPr>
      <p:guideLst>
        <p:guide orient="horz" pos="2160"/>
        <p:guide pos="3840"/>
      </p:guideLst>
    </p:cSldViewPr>
  </p:slideViewPr>
  <p:outlineViewPr>
    <p:cViewPr>
      <p:scale>
        <a:sx n="33" d="100"/>
        <a:sy n="33" d="100"/>
      </p:scale>
      <p:origin x="0" y="-207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726" y="41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3E049B-39F8-44D4-9B8F-42AD3D16F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BBCFE28-325F-4C3C-8F0D-A0AE517A97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71F9AD-7D37-4888-8B9B-781FD21B16BF}" type="datetimeFigureOut">
              <a:rPr lang="en-AU" smtClean="0"/>
              <a:t>18/08/2025</a:t>
            </a:fld>
            <a:endParaRPr lang="en-AU"/>
          </a:p>
        </p:txBody>
      </p:sp>
      <p:sp>
        <p:nvSpPr>
          <p:cNvPr id="4" name="Footer Placeholder 3">
            <a:extLst>
              <a:ext uri="{FF2B5EF4-FFF2-40B4-BE49-F238E27FC236}">
                <a16:creationId xmlns:a16="http://schemas.microsoft.com/office/drawing/2014/main" id="{4C8CE3B7-0672-4B57-9D30-D10D7E5C5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CBF396D-B88A-41A2-AA38-FD006DE099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FDE8F-C651-4379-A3B3-52F461E28252}" type="slidenum">
              <a:rPr lang="en-AU" smtClean="0"/>
              <a:t>‹#›</a:t>
            </a:fld>
            <a:endParaRPr lang="en-AU"/>
          </a:p>
        </p:txBody>
      </p:sp>
    </p:spTree>
    <p:extLst>
      <p:ext uri="{BB962C8B-B14F-4D97-AF65-F5344CB8AC3E}">
        <p14:creationId xmlns:p14="http://schemas.microsoft.com/office/powerpoint/2010/main" val="134305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9A025-9A62-48B8-80D3-02C5887C5AA6}" type="datetimeFigureOut">
              <a:rPr lang="en-AU" smtClean="0"/>
              <a:t>18/08/2025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ED44F-8DE0-4245-B02B-CC95FDAC3EA9}" type="slidenum">
              <a:rPr lang="en-AU" smtClean="0"/>
              <a:t>‹#›</a:t>
            </a:fld>
            <a:endParaRPr lang="en-AU"/>
          </a:p>
        </p:txBody>
      </p:sp>
    </p:spTree>
    <p:extLst>
      <p:ext uri="{BB962C8B-B14F-4D97-AF65-F5344CB8AC3E}">
        <p14:creationId xmlns:p14="http://schemas.microsoft.com/office/powerpoint/2010/main" val="10559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My name is Mohamed Zeyada, and my project focuses on benchmarking generative AI for cybersecurity, with guidance from my supervisor and cluster team. The work examines how large language models can support Security Operations Centers and Governance, Risk, and Compliance tasks, while balancing cost, quality, and fairness in </a:t>
            </a:r>
            <a:r>
              <a:rPr lang="en-US" dirty="0" err="1"/>
              <a:t>evaluatio</a:t>
            </a:r>
            <a:endParaRPr lang="en-US" dirty="0"/>
          </a:p>
        </p:txBody>
      </p:sp>
      <p:sp>
        <p:nvSpPr>
          <p:cNvPr id="4" name="Slide Number Placeholder 3"/>
          <p:cNvSpPr>
            <a:spLocks noGrp="1"/>
          </p:cNvSpPr>
          <p:nvPr>
            <p:ph type="sldNum" sz="quarter" idx="5"/>
          </p:nvPr>
        </p:nvSpPr>
        <p:spPr/>
        <p:txBody>
          <a:bodyPr/>
          <a:lstStyle/>
          <a:p>
            <a:fld id="{BAAED44F-8DE0-4245-B02B-CC95FDAC3EA9}" type="slidenum">
              <a:rPr lang="en-AU" smtClean="0"/>
              <a:t>1</a:t>
            </a:fld>
            <a:endParaRPr lang="en-AU"/>
          </a:p>
        </p:txBody>
      </p:sp>
    </p:spTree>
    <p:extLst>
      <p:ext uri="{BB962C8B-B14F-4D97-AF65-F5344CB8AC3E}">
        <p14:creationId xmlns:p14="http://schemas.microsoft.com/office/powerpoint/2010/main" val="15393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642F-B013-D233-C13E-3CF9481B6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84A16-48B5-F229-D979-BCBB58742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F2D3B-70E7-201D-73A4-52B6E92DD08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66867C8-49FA-AFB8-FC0E-2EE805FFC75C}"/>
              </a:ext>
            </a:extLst>
          </p:cNvPr>
          <p:cNvSpPr>
            <a:spLocks noGrp="1"/>
          </p:cNvSpPr>
          <p:nvPr>
            <p:ph type="sldNum" sz="quarter" idx="5"/>
          </p:nvPr>
        </p:nvSpPr>
        <p:spPr/>
        <p:txBody>
          <a:bodyPr/>
          <a:lstStyle/>
          <a:p>
            <a:fld id="{BAAED44F-8DE0-4245-B02B-CC95FDAC3EA9}" type="slidenum">
              <a:rPr lang="en-AU" smtClean="0"/>
              <a:t>10</a:t>
            </a:fld>
            <a:endParaRPr lang="en-AU"/>
          </a:p>
        </p:txBody>
      </p:sp>
    </p:spTree>
    <p:extLst>
      <p:ext uri="{BB962C8B-B14F-4D97-AF65-F5344CB8AC3E}">
        <p14:creationId xmlns:p14="http://schemas.microsoft.com/office/powerpoint/2010/main" val="115486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94AB-B086-FE76-C757-D2152C090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6F5D-269C-028A-DF4C-7B857E728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28F6D-5106-1E6F-AA19-9E18F646A79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BB67048-D4AE-E46C-C8FC-BE4D62FF85FB}"/>
              </a:ext>
            </a:extLst>
          </p:cNvPr>
          <p:cNvSpPr>
            <a:spLocks noGrp="1"/>
          </p:cNvSpPr>
          <p:nvPr>
            <p:ph type="sldNum" sz="quarter" idx="5"/>
          </p:nvPr>
        </p:nvSpPr>
        <p:spPr/>
        <p:txBody>
          <a:bodyPr/>
          <a:lstStyle/>
          <a:p>
            <a:fld id="{BAAED44F-8DE0-4245-B02B-CC95FDAC3EA9}" type="slidenum">
              <a:rPr lang="en-AU" smtClean="0"/>
              <a:t>11</a:t>
            </a:fld>
            <a:endParaRPr lang="en-AU"/>
          </a:p>
        </p:txBody>
      </p:sp>
    </p:spTree>
    <p:extLst>
      <p:ext uri="{BB962C8B-B14F-4D97-AF65-F5344CB8AC3E}">
        <p14:creationId xmlns:p14="http://schemas.microsoft.com/office/powerpoint/2010/main" val="3215199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“Generative AI has entered cybersecurity through SOC and GRC workflows, where LLMs now draft incident reports, summarize threats, and support compliance documentation. While these tools boost productivity, SOC analysts face time-critical incidents, and GRC professionals work under strict audit deadlines. Verbose or low-quality AI outputs can slow response. The key challenge is the cost–quality trade-off: richer prompts may improve detail but drive up API costs. At the same time, research shows a bias toward rewarding longer outputs, even if they are less actionable. This tension motivates the need for rigorous benchmarking.”</a:t>
            </a:r>
          </a:p>
          <a:p>
            <a:pPr>
              <a:lnSpc>
                <a:spcPct val="90000"/>
              </a:lnSpc>
              <a:spcBef>
                <a:spcPts val="10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AAED44F-8DE0-4245-B02B-CC95FDAC3EA9}" type="slidenum">
              <a:rPr lang="en-AU" smtClean="0"/>
              <a:t>2</a:t>
            </a:fld>
            <a:endParaRPr lang="en-AU"/>
          </a:p>
        </p:txBody>
      </p:sp>
    </p:spTree>
    <p:extLst>
      <p:ext uri="{BB962C8B-B14F-4D97-AF65-F5344CB8AC3E}">
        <p14:creationId xmlns:p14="http://schemas.microsoft.com/office/powerpoint/2010/main" val="260367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20EB-E002-E8FC-88FD-FCB07B9A1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C82D9-8D46-9B7D-A715-FD3CB3212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5BE24-227A-C7BB-CD73-170914310F9E}"/>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“Several works shape this project. </a:t>
            </a:r>
            <a:r>
              <a:rPr lang="en-US" dirty="0" err="1"/>
              <a:t>CySecBench</a:t>
            </a:r>
            <a:r>
              <a:rPr lang="en-US" dirty="0"/>
              <a:t> provides a rubric for evaluating LLMs in cybersecurity, but its dataset is static and ignores token costs. </a:t>
            </a:r>
            <a:r>
              <a:rPr lang="en-US" dirty="0" err="1"/>
              <a:t>DefenderBench</a:t>
            </a:r>
            <a:r>
              <a:rPr lang="en-US" dirty="0"/>
              <a:t> introduces realistic SOC-style tasks but lacks SOC/GRC alignment. </a:t>
            </a:r>
            <a:r>
              <a:rPr lang="en-US" dirty="0" err="1"/>
              <a:t>Domhan</a:t>
            </a:r>
            <a:r>
              <a:rPr lang="en-US" dirty="0"/>
              <a:t> and Zhu identify verbosity bias, showing that longer translations scored about 4 points higher despite not being better — they propose Focus Sentence Prompting to correct this. Chroma Benchmarking contributes adaptive dataset generation validated by LLM judges but is not tailored to cybersecurity. Collectively, these works show strong foundations but leave gaps in SOC/GRC scoring, cost tracking, and adaptability, which this project addresses.”</a:t>
            </a:r>
          </a:p>
          <a:p>
            <a:pPr>
              <a:lnSpc>
                <a:spcPct val="90000"/>
              </a:lnSpc>
              <a:spcBef>
                <a:spcPts val="1000"/>
              </a:spcBef>
            </a:pPr>
            <a:endParaRPr lang="en-US" dirty="0">
              <a:ea typeface="Calibri"/>
              <a:cs typeface="Calibri"/>
            </a:endParaRPr>
          </a:p>
        </p:txBody>
      </p:sp>
      <p:sp>
        <p:nvSpPr>
          <p:cNvPr id="4" name="Slide Number Placeholder 3">
            <a:extLst>
              <a:ext uri="{FF2B5EF4-FFF2-40B4-BE49-F238E27FC236}">
                <a16:creationId xmlns:a16="http://schemas.microsoft.com/office/drawing/2014/main" id="{F44429B9-7E24-6D2A-FBB6-16DA70F70A82}"/>
              </a:ext>
            </a:extLst>
          </p:cNvPr>
          <p:cNvSpPr>
            <a:spLocks noGrp="1"/>
          </p:cNvSpPr>
          <p:nvPr>
            <p:ph type="sldNum" sz="quarter" idx="5"/>
          </p:nvPr>
        </p:nvSpPr>
        <p:spPr/>
        <p:txBody>
          <a:bodyPr/>
          <a:lstStyle/>
          <a:p>
            <a:fld id="{BAAED44F-8DE0-4245-B02B-CC95FDAC3EA9}" type="slidenum">
              <a:rPr lang="en-AU" smtClean="0"/>
              <a:t>3</a:t>
            </a:fld>
            <a:endParaRPr lang="en-AU"/>
          </a:p>
        </p:txBody>
      </p:sp>
    </p:spTree>
    <p:extLst>
      <p:ext uri="{BB962C8B-B14F-4D97-AF65-F5344CB8AC3E}">
        <p14:creationId xmlns:p14="http://schemas.microsoft.com/office/powerpoint/2010/main" val="134653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FEC9-26A4-7C50-8A5B-87A957661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EEF8B-08BB-2049-B29F-7B8979158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9772A-55F9-7678-4AF3-1CDB7D779C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is that current benchmarking frameworks for generative AI in cybersecurity are fragmented. Some provide rubrics but ignore costs, others simulate SOC tasks without compliance alignment, and some adapt datasets but lack domain focus. For SOC and GRC teams, this is critical: budgets are tight, compliance rules are strict, and threats evolve rapidly. Without integrated benchmarking, teams risk overspending, misjudging quality, and relying on outdated datasets. This project proposes a unified, reproducible framework that links SOC/GRC rubrics with token-level cost analysis, fairness adjustments, and adaptive benchmark generation.”</a:t>
            </a:r>
          </a:p>
          <a:p>
            <a:endParaRPr lang="en-AU" dirty="0"/>
          </a:p>
        </p:txBody>
      </p:sp>
      <p:sp>
        <p:nvSpPr>
          <p:cNvPr id="4" name="Slide Number Placeholder 3">
            <a:extLst>
              <a:ext uri="{FF2B5EF4-FFF2-40B4-BE49-F238E27FC236}">
                <a16:creationId xmlns:a16="http://schemas.microsoft.com/office/drawing/2014/main" id="{CDB9AC72-B897-115E-ED07-769D12CB4ED8}"/>
              </a:ext>
            </a:extLst>
          </p:cNvPr>
          <p:cNvSpPr>
            <a:spLocks noGrp="1"/>
          </p:cNvSpPr>
          <p:nvPr>
            <p:ph type="sldNum" sz="quarter" idx="5"/>
          </p:nvPr>
        </p:nvSpPr>
        <p:spPr/>
        <p:txBody>
          <a:bodyPr/>
          <a:lstStyle/>
          <a:p>
            <a:fld id="{BAAED44F-8DE0-4245-B02B-CC95FDAC3EA9}" type="slidenum">
              <a:rPr lang="en-AU" smtClean="0"/>
              <a:t>4</a:t>
            </a:fld>
            <a:endParaRPr lang="en-AU"/>
          </a:p>
        </p:txBody>
      </p:sp>
    </p:spTree>
    <p:extLst>
      <p:ext uri="{BB962C8B-B14F-4D97-AF65-F5344CB8AC3E}">
        <p14:creationId xmlns:p14="http://schemas.microsoft.com/office/powerpoint/2010/main" val="158741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3ED08-C78F-D5F3-F285-276BB8B57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F6F8A-F73F-0050-37DC-F755981CF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3FD30-4673-A4F6-7E40-C4129EAE3E92}"/>
              </a:ext>
            </a:extLst>
          </p:cNvPr>
          <p:cNvSpPr>
            <a:spLocks noGrp="1"/>
          </p:cNvSpPr>
          <p:nvPr>
            <p:ph type="body" idx="1"/>
          </p:nvPr>
        </p:nvSpPr>
        <p:spPr/>
        <p:txBody>
          <a:bodyPr/>
          <a:lstStyle/>
          <a:p>
            <a:pPr>
              <a:lnSpc>
                <a:spcPct val="90000"/>
              </a:lnSpc>
              <a:spcBef>
                <a:spcPts val="1000"/>
              </a:spcBef>
            </a:pPr>
            <a:r>
              <a:rPr lang="en-US" dirty="0"/>
              <a:t>“Our first research question asks: </a:t>
            </a:r>
            <a:r>
              <a:rPr lang="en-US" i="1" dirty="0"/>
              <a:t>How does prompt length influence LLM output quality and cost efficiency in SOC/GRC tasks?</a:t>
            </a:r>
            <a:br>
              <a:rPr lang="en-US" dirty="0"/>
            </a:br>
            <a:r>
              <a:rPr lang="en-US" dirty="0"/>
              <a:t>We plan to test short, medium, and long prompts across SOC and GRC tasks, scoring them on seven rubric dimensions such as accuracy, actionability, and compliance. At the same time, we will track token usage and cost. Importantly, we will apply Focus Sentence Prompting to correct verbosity bias. The expected output is evidence-based guidance on prompt design, showing where additional tokens improve quality and where they only add cost.”</a:t>
            </a:r>
            <a:endParaRPr lang="en-US" dirty="0">
              <a:ea typeface="Calibri"/>
              <a:cs typeface="Calibri"/>
            </a:endParaRPr>
          </a:p>
        </p:txBody>
      </p:sp>
      <p:sp>
        <p:nvSpPr>
          <p:cNvPr id="4" name="Slide Number Placeholder 3">
            <a:extLst>
              <a:ext uri="{FF2B5EF4-FFF2-40B4-BE49-F238E27FC236}">
                <a16:creationId xmlns:a16="http://schemas.microsoft.com/office/drawing/2014/main" id="{2A88E2A4-E994-0430-861E-8FDE690ACB00}"/>
              </a:ext>
            </a:extLst>
          </p:cNvPr>
          <p:cNvSpPr>
            <a:spLocks noGrp="1"/>
          </p:cNvSpPr>
          <p:nvPr>
            <p:ph type="sldNum" sz="quarter" idx="5"/>
          </p:nvPr>
        </p:nvSpPr>
        <p:spPr/>
        <p:txBody>
          <a:bodyPr/>
          <a:lstStyle/>
          <a:p>
            <a:fld id="{BAAED44F-8DE0-4245-B02B-CC95FDAC3EA9}" type="slidenum">
              <a:rPr lang="en-AU" smtClean="0"/>
              <a:t>5</a:t>
            </a:fld>
            <a:endParaRPr lang="en-AU"/>
          </a:p>
        </p:txBody>
      </p:sp>
    </p:spTree>
    <p:extLst>
      <p:ext uri="{BB962C8B-B14F-4D97-AF65-F5344CB8AC3E}">
        <p14:creationId xmlns:p14="http://schemas.microsoft.com/office/powerpoint/2010/main" val="242368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2D43E-D9E9-806B-63A8-2DCEE1CEA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83380-1C4D-0FCB-409E-4E7DEEE7B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EB4E7-988B-E8C2-DB6E-B5A575A828F0}"/>
              </a:ext>
            </a:extLst>
          </p:cNvPr>
          <p:cNvSpPr>
            <a:spLocks noGrp="1"/>
          </p:cNvSpPr>
          <p:nvPr>
            <p:ph type="body" idx="1"/>
          </p:nvPr>
        </p:nvSpPr>
        <p:spPr/>
        <p:txBody>
          <a:bodyPr/>
          <a:lstStyle/>
          <a:p>
            <a:pPr>
              <a:lnSpc>
                <a:spcPct val="90000"/>
              </a:lnSpc>
              <a:spcBef>
                <a:spcPts val="1000"/>
              </a:spcBef>
            </a:pPr>
            <a:r>
              <a:rPr lang="en-US" dirty="0"/>
              <a:t>“The second research question asks: </a:t>
            </a:r>
            <a:r>
              <a:rPr lang="en-US" i="1" dirty="0"/>
              <a:t>Can adaptive benchmarking from SOC/GRC documents and live cyber threat intelligence improve evaluation relevance over static datasets?</a:t>
            </a:r>
            <a:br>
              <a:rPr lang="en-US" dirty="0"/>
            </a:br>
            <a:r>
              <a:rPr lang="en-US" dirty="0"/>
              <a:t>Here, we adopt a Chroma-inspired pipeline to generate candidate prompts from compliance policies and CTI feeds, then filter them with relevance judges. We will compare coverage and performance against baselines like </a:t>
            </a:r>
            <a:r>
              <a:rPr lang="en-US" dirty="0" err="1"/>
              <a:t>CySecBench</a:t>
            </a:r>
            <a:r>
              <a:rPr lang="en-US" dirty="0"/>
              <a:t>, using metrics such as KL divergence. The outcome is a living benchmark that adapts to evolving threats and regulatory changes, ensuring evaluations remain current and meaningful.</a:t>
            </a:r>
            <a:endParaRPr lang="en-US" dirty="0">
              <a:ea typeface="Calibri"/>
              <a:cs typeface="Calibri"/>
            </a:endParaRPr>
          </a:p>
        </p:txBody>
      </p:sp>
      <p:sp>
        <p:nvSpPr>
          <p:cNvPr id="4" name="Slide Number Placeholder 3">
            <a:extLst>
              <a:ext uri="{FF2B5EF4-FFF2-40B4-BE49-F238E27FC236}">
                <a16:creationId xmlns:a16="http://schemas.microsoft.com/office/drawing/2014/main" id="{266356A6-DF7E-127C-766A-38BFF7E520EE}"/>
              </a:ext>
            </a:extLst>
          </p:cNvPr>
          <p:cNvSpPr>
            <a:spLocks noGrp="1"/>
          </p:cNvSpPr>
          <p:nvPr>
            <p:ph type="sldNum" sz="quarter" idx="5"/>
          </p:nvPr>
        </p:nvSpPr>
        <p:spPr/>
        <p:txBody>
          <a:bodyPr/>
          <a:lstStyle/>
          <a:p>
            <a:fld id="{BAAED44F-8DE0-4245-B02B-CC95FDAC3EA9}" type="slidenum">
              <a:rPr lang="en-AU" smtClean="0"/>
              <a:t>6</a:t>
            </a:fld>
            <a:endParaRPr lang="en-AU"/>
          </a:p>
        </p:txBody>
      </p:sp>
    </p:spTree>
    <p:extLst>
      <p:ext uri="{BB962C8B-B14F-4D97-AF65-F5344CB8AC3E}">
        <p14:creationId xmlns:p14="http://schemas.microsoft.com/office/powerpoint/2010/main" val="346690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F14ED-6689-1C24-63DC-362526BD2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25D57-C529-4BE4-D97A-06DC7C7D6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B0880-3C7C-C966-53D6-354027345A61}"/>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“This work builds directly on recent contributions, including </a:t>
            </a:r>
            <a:r>
              <a:rPr lang="en-US" dirty="0" err="1"/>
              <a:t>CySecBench</a:t>
            </a:r>
            <a:r>
              <a:rPr lang="en-US" dirty="0"/>
              <a:t>, </a:t>
            </a:r>
            <a:r>
              <a:rPr lang="en-US" dirty="0" err="1"/>
              <a:t>DefenderBench</a:t>
            </a:r>
            <a:r>
              <a:rPr lang="en-US" dirty="0"/>
              <a:t>, Chroma Benchmarking, and </a:t>
            </a:r>
            <a:r>
              <a:rPr lang="en-US" dirty="0" err="1"/>
              <a:t>Domhan</a:t>
            </a:r>
            <a:r>
              <a:rPr lang="en-US" dirty="0"/>
              <a:t> and Zhu’s analysis of verbosity bias. We also reference commercial benchmarks, such as Catchpoint, which highlight gaps in transparency and reproducibility. Together, these provide a solid foundation for developing a cost–quality aware SOC/GRC benchmarking platform.”</a:t>
            </a:r>
          </a:p>
          <a:p>
            <a:pPr>
              <a:lnSpc>
                <a:spcPct val="90000"/>
              </a:lnSpc>
              <a:spcBef>
                <a:spcPts val="1000"/>
              </a:spcBef>
            </a:pPr>
            <a:endParaRPr lang="en-US" dirty="0">
              <a:ea typeface="Calibri"/>
              <a:cs typeface="Calibri"/>
            </a:endParaRPr>
          </a:p>
        </p:txBody>
      </p:sp>
      <p:sp>
        <p:nvSpPr>
          <p:cNvPr id="4" name="Slide Number Placeholder 3">
            <a:extLst>
              <a:ext uri="{FF2B5EF4-FFF2-40B4-BE49-F238E27FC236}">
                <a16:creationId xmlns:a16="http://schemas.microsoft.com/office/drawing/2014/main" id="{C52173F2-0B06-9E3A-21BA-870B9BBF1A0E}"/>
              </a:ext>
            </a:extLst>
          </p:cNvPr>
          <p:cNvSpPr>
            <a:spLocks noGrp="1"/>
          </p:cNvSpPr>
          <p:nvPr>
            <p:ph type="sldNum" sz="quarter" idx="5"/>
          </p:nvPr>
        </p:nvSpPr>
        <p:spPr/>
        <p:txBody>
          <a:bodyPr/>
          <a:lstStyle/>
          <a:p>
            <a:fld id="{BAAED44F-8DE0-4245-B02B-CC95FDAC3EA9}" type="slidenum">
              <a:rPr lang="en-AU" smtClean="0"/>
              <a:t>7</a:t>
            </a:fld>
            <a:endParaRPr lang="en-AU"/>
          </a:p>
        </p:txBody>
      </p:sp>
    </p:spTree>
    <p:extLst>
      <p:ext uri="{BB962C8B-B14F-4D97-AF65-F5344CB8AC3E}">
        <p14:creationId xmlns:p14="http://schemas.microsoft.com/office/powerpoint/2010/main" val="312757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8</a:t>
            </a:fld>
            <a:endParaRPr lang="en-AU"/>
          </a:p>
        </p:txBody>
      </p:sp>
    </p:spTree>
    <p:extLst>
      <p:ext uri="{BB962C8B-B14F-4D97-AF65-F5344CB8AC3E}">
        <p14:creationId xmlns:p14="http://schemas.microsoft.com/office/powerpoint/2010/main" val="2757233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2554-49C1-2331-7CD7-5A31839F8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06790-8ADE-BDBE-956E-A0B3CD593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E1A78-13A2-92D6-27FC-7452211DD2A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492FF5B-4612-9C98-97AB-C729279E0C1E}"/>
              </a:ext>
            </a:extLst>
          </p:cNvPr>
          <p:cNvSpPr>
            <a:spLocks noGrp="1"/>
          </p:cNvSpPr>
          <p:nvPr>
            <p:ph type="sldNum" sz="quarter" idx="5"/>
          </p:nvPr>
        </p:nvSpPr>
        <p:spPr/>
        <p:txBody>
          <a:bodyPr/>
          <a:lstStyle/>
          <a:p>
            <a:fld id="{BAAED44F-8DE0-4245-B02B-CC95FDAC3EA9}" type="slidenum">
              <a:rPr lang="en-AU" smtClean="0"/>
              <a:t>9</a:t>
            </a:fld>
            <a:endParaRPr lang="en-AU"/>
          </a:p>
        </p:txBody>
      </p:sp>
    </p:spTree>
    <p:extLst>
      <p:ext uri="{BB962C8B-B14F-4D97-AF65-F5344CB8AC3E}">
        <p14:creationId xmlns:p14="http://schemas.microsoft.com/office/powerpoint/2010/main" val="381280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5" name="Footer Placeholder 4"/>
          <p:cNvSpPr>
            <a:spLocks noGrp="1"/>
          </p:cNvSpPr>
          <p:nvPr>
            <p:ph type="ftr" sz="quarter" idx="11"/>
          </p:nvPr>
        </p:nvSpPr>
        <p:spPr>
          <a:xfrm>
            <a:off x="2416500" y="329307"/>
            <a:ext cx="4973915" cy="3092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userDrawn="1"/>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9776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4580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8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32508314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63BC3E-8BC0-9941-844D-C5B29BBD726A}"/>
              </a:ext>
              <a:ext uri="{C183D7F6-B498-43B3-948B-1728B52AA6E4}">
                <adec:decorative xmlns:adec="http://schemas.microsoft.com/office/drawing/2017/decorative" val="1"/>
              </a:ext>
            </a:extLst>
          </p:cNvPr>
          <p:cNvSpPr/>
          <p:nvPr userDrawn="1"/>
        </p:nvSpPr>
        <p:spPr>
          <a:xfrm>
            <a:off x="0"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Placeholder 7">
            <a:extLst>
              <a:ext uri="{FF2B5EF4-FFF2-40B4-BE49-F238E27FC236}">
                <a16:creationId xmlns:a16="http://schemas.microsoft.com/office/drawing/2014/main" id="{7EDA747F-1CB7-F54E-B0A8-CA3CBC597EA1}"/>
              </a:ext>
              <a:ext uri="{C183D7F6-B498-43B3-948B-1728B52AA6E4}">
                <adec:decorative xmlns:adec="http://schemas.microsoft.com/office/drawing/2017/decorative" val="1"/>
              </a:ext>
            </a:extLst>
          </p:cNvPr>
          <p:cNvSpPr>
            <a:spLocks noGrp="1"/>
          </p:cNvSpPr>
          <p:nvPr>
            <p:ph type="body" sz="quarter" idx="10" hasCustomPrompt="1"/>
          </p:nvPr>
        </p:nvSpPr>
        <p:spPr>
          <a:xfrm>
            <a:off x="3929063" y="4833526"/>
            <a:ext cx="7380287" cy="933450"/>
          </a:xfrm>
        </p:spPr>
        <p:txBody>
          <a:bodyPr/>
          <a:lstStyle>
            <a:lvl1pPr algn="r">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20" name="Subtitle 2">
            <a:extLst>
              <a:ext uri="{FF2B5EF4-FFF2-40B4-BE49-F238E27FC236}">
                <a16:creationId xmlns:a16="http://schemas.microsoft.com/office/drawing/2014/main" id="{935F116C-88D5-0D49-809F-8FE443A5E7CD}"/>
              </a:ext>
              <a:ext uri="{C183D7F6-B498-43B3-948B-1728B52AA6E4}">
                <adec:decorative xmlns:adec="http://schemas.microsoft.com/office/drawing/2017/decorative" val="1"/>
              </a:ext>
            </a:extLst>
          </p:cNvPr>
          <p:cNvSpPr>
            <a:spLocks noGrp="1"/>
          </p:cNvSpPr>
          <p:nvPr>
            <p:ph type="subTitle" idx="1" hasCustomPrompt="1"/>
          </p:nvPr>
        </p:nvSpPr>
        <p:spPr>
          <a:xfrm>
            <a:off x="3929063" y="4468172"/>
            <a:ext cx="7380370" cy="392650"/>
          </a:xfrm>
        </p:spPr>
        <p:txBody>
          <a:bodyPr>
            <a:normAutofit/>
          </a:bodyPr>
          <a:lstStyle>
            <a:lvl1pPr marL="0" indent="0" algn="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21" name="Title 1">
            <a:extLst>
              <a:ext uri="{FF2B5EF4-FFF2-40B4-BE49-F238E27FC236}">
                <a16:creationId xmlns:a16="http://schemas.microsoft.com/office/drawing/2014/main" id="{CF636E63-7117-5041-893C-E7302B4C58AC}"/>
              </a:ext>
              <a:ext uri="{C183D7F6-B498-43B3-948B-1728B52AA6E4}">
                <adec:decorative xmlns:adec="http://schemas.microsoft.com/office/drawing/2017/decorative" val="1"/>
              </a:ext>
            </a:extLst>
          </p:cNvPr>
          <p:cNvSpPr>
            <a:spLocks noGrp="1"/>
          </p:cNvSpPr>
          <p:nvPr>
            <p:ph type="ctrTitle" hasCustomPrompt="1"/>
          </p:nvPr>
        </p:nvSpPr>
        <p:spPr>
          <a:xfrm>
            <a:off x="3929063" y="2481443"/>
            <a:ext cx="7380370" cy="1904842"/>
          </a:xfrm>
        </p:spPr>
        <p:txBody>
          <a:bodyPr anchor="ctr">
            <a:normAutofit/>
          </a:bodyPr>
          <a:lstStyle>
            <a:lvl1pPr algn="r">
              <a:defRPr sz="5400" b="1">
                <a:solidFill>
                  <a:schemeClr val="bg1"/>
                </a:solidFill>
              </a:defRPr>
            </a:lvl1pPr>
          </a:lstStyle>
          <a:p>
            <a:r>
              <a:rPr lang="en-US"/>
              <a:t>Click to edit: Presentation Title</a:t>
            </a:r>
            <a:endParaRPr lang="en-AU"/>
          </a:p>
        </p:txBody>
      </p:sp>
      <p:pic>
        <p:nvPicPr>
          <p:cNvPr id="22" name="Picture 21" descr="Logo - Queensland University of Technology">
            <a:extLst>
              <a:ext uri="{FF2B5EF4-FFF2-40B4-BE49-F238E27FC236}">
                <a16:creationId xmlns:a16="http://schemas.microsoft.com/office/drawing/2014/main" id="{DA91A798-491D-074B-8E2D-C132539F5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943" y="503285"/>
            <a:ext cx="1655763" cy="1655763"/>
          </a:xfrm>
          <a:prstGeom prst="rect">
            <a:avLst/>
          </a:prstGeom>
        </p:spPr>
      </p:pic>
    </p:spTree>
    <p:extLst>
      <p:ext uri="{BB962C8B-B14F-4D97-AF65-F5344CB8AC3E}">
        <p14:creationId xmlns:p14="http://schemas.microsoft.com/office/powerpoint/2010/main" val="331613232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CAA9-E406-47F1-A9BE-27E854E6BB5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flipV="1">
            <a:off x="0" y="234"/>
            <a:ext cx="12192000" cy="6857531"/>
          </a:xfrm>
          <a:prstGeom prst="rect">
            <a:avLst/>
          </a:prstGeom>
        </p:spPr>
      </p:pic>
      <p:sp>
        <p:nvSpPr>
          <p:cNvPr id="8" name="Text Placeholder 7">
            <a:extLst>
              <a:ext uri="{FF2B5EF4-FFF2-40B4-BE49-F238E27FC236}">
                <a16:creationId xmlns:a16="http://schemas.microsoft.com/office/drawing/2014/main" id="{74D90552-88DD-4DA4-992A-7250A7A902D8}"/>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14" name="Subtitle 2">
            <a:extLst>
              <a:ext uri="{FF2B5EF4-FFF2-40B4-BE49-F238E27FC236}">
                <a16:creationId xmlns:a16="http://schemas.microsoft.com/office/drawing/2014/main" id="{38852B28-BE93-4587-9CED-815C7F6AB19E}"/>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13" name="Title 1">
            <a:extLst>
              <a:ext uri="{FF2B5EF4-FFF2-40B4-BE49-F238E27FC236}">
                <a16:creationId xmlns:a16="http://schemas.microsoft.com/office/drawing/2014/main" id="{27AC9D05-6B8D-4C45-A52A-EF3F6CE3D462}"/>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71677179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12886-D20F-4F2C-87BD-AA30C135A3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Text Placeholder 7">
            <a:extLst>
              <a:ext uri="{FF2B5EF4-FFF2-40B4-BE49-F238E27FC236}">
                <a16:creationId xmlns:a16="http://schemas.microsoft.com/office/drawing/2014/main" id="{7F05BDEE-5B2B-40DE-9598-EC6DAA4C8079}"/>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76E70064-B817-42D9-83A5-81B9B37631A9}"/>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D427DC83-3791-4348-8D31-9DC78A111BB3}"/>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28956881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EB0A-FD63-4491-8E9A-A41B15A13E4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7635" t="10269" r="2641" b="6"/>
          <a:stretch/>
        </p:blipFill>
        <p:spPr>
          <a:xfrm>
            <a:off x="-1" y="1"/>
            <a:ext cx="12192001" cy="6858000"/>
          </a:xfrm>
          <a:prstGeom prst="rect">
            <a:avLst/>
          </a:prstGeom>
        </p:spPr>
      </p:pic>
      <p:sp>
        <p:nvSpPr>
          <p:cNvPr id="10" name="Text Placeholder 7">
            <a:extLst>
              <a:ext uri="{FF2B5EF4-FFF2-40B4-BE49-F238E27FC236}">
                <a16:creationId xmlns:a16="http://schemas.microsoft.com/office/drawing/2014/main" id="{141F6C71-6539-411D-B9F4-970D4FA64873}"/>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4F34A4F6-0043-4B71-B53D-168738877617}"/>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61B0F8D3-1A5D-4A55-95F5-BD6A49BF3899}"/>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65470105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41834940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cknowledgement of Traditional Own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B65F8-F29C-4687-97B1-132017B0CAD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087980"/>
          </a:xfrm>
          <a:prstGeom prst="rect">
            <a:avLst/>
          </a:prstGeom>
        </p:spPr>
      </p:pic>
      <p:sp>
        <p:nvSpPr>
          <p:cNvPr id="10" name="TextBox 9">
            <a:extLst>
              <a:ext uri="{FF2B5EF4-FFF2-40B4-BE49-F238E27FC236}">
                <a16:creationId xmlns:a16="http://schemas.microsoft.com/office/drawing/2014/main" id="{47C840F1-E6C3-4979-8FDB-27FC3DA3D710}"/>
              </a:ext>
              <a:ext uri="{C183D7F6-B498-43B3-948B-1728B52AA6E4}">
                <adec:decorative xmlns:adec="http://schemas.microsoft.com/office/drawing/2017/decorative" val="1"/>
              </a:ext>
            </a:extLst>
          </p:cNvPr>
          <p:cNvSpPr txBox="1"/>
          <p:nvPr userDrawn="1"/>
        </p:nvSpPr>
        <p:spPr>
          <a:xfrm>
            <a:off x="3179702" y="3103031"/>
            <a:ext cx="5964654" cy="2339102"/>
          </a:xfrm>
          <a:prstGeom prst="rect">
            <a:avLst/>
          </a:prstGeom>
          <a:noFill/>
        </p:spPr>
        <p:txBody>
          <a:bodyPr wrap="square">
            <a:spAutoFit/>
          </a:bodyPr>
          <a:lstStyle/>
          <a:p>
            <a:pPr marR="0" algn="l" rtl="0">
              <a:lnSpc>
                <a:spcPct val="100000"/>
              </a:lnSpc>
              <a:spcAft>
                <a:spcPts val="600"/>
              </a:spcAft>
            </a:pPr>
            <a:r>
              <a:rPr lang="en-AU" sz="2400" b="0" i="0" u="none" strike="noStrike" baseline="30000">
                <a:solidFill>
                  <a:schemeClr val="bg1"/>
                </a:solidFill>
                <a:latin typeface="+mn-lt"/>
              </a:rPr>
              <a:t>QUT acknowledges the Turrbal and Yugara, as the First Nations owners of the lands where QUT now stands. We pay respect to their Elders, lores, customs and creation spirits. We recognise that these lands have always been places of teaching, research and learning. ​</a:t>
            </a:r>
          </a:p>
          <a:p>
            <a:pPr marR="0" algn="l" rtl="0">
              <a:lnSpc>
                <a:spcPct val="100000"/>
              </a:lnSpc>
              <a:spcAft>
                <a:spcPts val="600"/>
              </a:spcAft>
            </a:pPr>
            <a:r>
              <a:rPr lang="en-AU" sz="2400" b="0" i="0" u="none" strike="noStrike" baseline="30000">
                <a:solidFill>
                  <a:schemeClr val="bg1"/>
                </a:solidFill>
                <a:latin typeface="+mn-lt"/>
              </a:rPr>
              <a:t>QUT acknowledges the important role Aboriginal and Torres Strait Islander people play within the QUT community.​</a:t>
            </a:r>
          </a:p>
          <a:p>
            <a:pPr marR="0" algn="l" rtl="0">
              <a:lnSpc>
                <a:spcPct val="100000"/>
              </a:lnSpc>
              <a:spcAft>
                <a:spcPts val="600"/>
              </a:spcAft>
            </a:pPr>
            <a:endParaRPr lang="en-AU" sz="2400">
              <a:solidFill>
                <a:schemeClr val="bg1"/>
              </a:solidFill>
              <a:latin typeface="+mn-lt"/>
            </a:endParaRPr>
          </a:p>
        </p:txBody>
      </p:sp>
      <p:sp>
        <p:nvSpPr>
          <p:cNvPr id="12" name="TextBox 11">
            <a:extLst>
              <a:ext uri="{FF2B5EF4-FFF2-40B4-BE49-F238E27FC236}">
                <a16:creationId xmlns:a16="http://schemas.microsoft.com/office/drawing/2014/main" id="{0D8FB860-6D57-4BAC-8ECF-0B93F59FD5F7}"/>
              </a:ext>
              <a:ext uri="{C183D7F6-B498-43B3-948B-1728B52AA6E4}">
                <adec:decorative xmlns:adec="http://schemas.microsoft.com/office/drawing/2017/decorative" val="1"/>
              </a:ext>
            </a:extLst>
          </p:cNvPr>
          <p:cNvSpPr txBox="1"/>
          <p:nvPr userDrawn="1"/>
        </p:nvSpPr>
        <p:spPr>
          <a:xfrm>
            <a:off x="3179702" y="2675312"/>
            <a:ext cx="6093994" cy="379591"/>
          </a:xfrm>
          <a:prstGeom prst="rect">
            <a:avLst/>
          </a:prstGeom>
          <a:noFill/>
        </p:spPr>
        <p:txBody>
          <a:bodyPr wrap="square">
            <a:spAutoFit/>
          </a:bodyPr>
          <a:lstStyle/>
          <a:p>
            <a:pPr marR="0" algn="l" rtl="0"/>
            <a:r>
              <a:rPr lang="en-AU" sz="2800" b="1" i="0" u="none" strike="noStrike" baseline="30000" noProof="0">
                <a:solidFill>
                  <a:schemeClr val="bg1"/>
                </a:solidFill>
                <a:latin typeface="Arial" panose="020B0604020202020204" pitchFamily="34" charset="0"/>
              </a:rPr>
              <a:t>ACKNOWLEDGEMENT OF TRADITIONAL OWNERS </a:t>
            </a:r>
          </a:p>
        </p:txBody>
      </p:sp>
    </p:spTree>
    <p:extLst>
      <p:ext uri="{BB962C8B-B14F-4D97-AF65-F5344CB8AC3E}">
        <p14:creationId xmlns:p14="http://schemas.microsoft.com/office/powerpoint/2010/main" val="16106451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5058481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0109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00BC167D-F647-4BE2-BBA9-8ADE0451500E}"/>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a:p>
        </p:txBody>
      </p:sp>
    </p:spTree>
    <p:extLst>
      <p:ext uri="{BB962C8B-B14F-4D97-AF65-F5344CB8AC3E}">
        <p14:creationId xmlns:p14="http://schemas.microsoft.com/office/powerpoint/2010/main" val="1158394569"/>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hapter Page_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Chapter Title</a:t>
            </a:r>
            <a:endParaRPr lang="en-AU"/>
          </a:p>
        </p:txBody>
      </p:sp>
    </p:spTree>
    <p:extLst>
      <p:ext uri="{BB962C8B-B14F-4D97-AF65-F5344CB8AC3E}">
        <p14:creationId xmlns:p14="http://schemas.microsoft.com/office/powerpoint/2010/main" val="335711390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hapter Page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Chapter Title</a:t>
            </a:r>
            <a:endParaRPr lang="en-AU"/>
          </a:p>
        </p:txBody>
      </p:sp>
    </p:spTree>
    <p:extLst>
      <p:ext uri="{BB962C8B-B14F-4D97-AF65-F5344CB8AC3E}">
        <p14:creationId xmlns:p14="http://schemas.microsoft.com/office/powerpoint/2010/main" val="15666511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hapter Page_C">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Chapter Title</a:t>
            </a:r>
            <a:endParaRPr lang="en-AU"/>
          </a:p>
        </p:txBody>
      </p:sp>
    </p:spTree>
    <p:extLst>
      <p:ext uri="{BB962C8B-B14F-4D97-AF65-F5344CB8AC3E}">
        <p14:creationId xmlns:p14="http://schemas.microsoft.com/office/powerpoint/2010/main" val="223482554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userDrawn="1"/>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367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6" name="Footer Placeholder 5"/>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865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8" name="Footer Placeholder 7"/>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4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4" name="Footer Placeholder 3"/>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9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3" name="Footer Placeholder 2"/>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821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8/18/2025</a:t>
            </a:fld>
            <a:endParaRPr lang="en-US" dirty="0"/>
          </a:p>
        </p:txBody>
      </p:sp>
      <p:sp>
        <p:nvSpPr>
          <p:cNvPr id="6" name="Footer Placeholder 5"/>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694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a:prstGeom prst="rect">
            <a:avLst/>
          </a:prstGeom>
        </p:spPr>
        <p:txBody>
          <a:bodyPr/>
          <a:lstStyle>
            <a:lvl1pPr algn="l">
              <a:defRPr/>
            </a:lvl1pPr>
          </a:lstStyle>
          <a:p>
            <a:fld id="{48A87A34-81AB-432B-8DAE-1953F412C126}" type="datetimeFigureOut">
              <a:rPr lang="en-US" dirty="0"/>
              <a:pPr/>
              <a:t>8/18/2025</a:t>
            </a:fld>
            <a:endParaRPr lang="en-US" dirty="0"/>
          </a:p>
        </p:txBody>
      </p:sp>
      <p:sp>
        <p:nvSpPr>
          <p:cNvPr id="6" name="Footer Placeholder 5"/>
          <p:cNvSpPr>
            <a:spLocks noGrp="1"/>
          </p:cNvSpPr>
          <p:nvPr>
            <p:ph type="ftr" sz="quarter" idx="11"/>
          </p:nvPr>
        </p:nvSpPr>
        <p:spPr>
          <a:xfrm>
            <a:off x="1447382" y="318640"/>
            <a:ext cx="5541004" cy="32093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2477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C4AA64B-42CA-A83F-7F94-72EAB3E3A0E9}"/>
              </a:ext>
              <a:ext uri="{C183D7F6-B498-43B3-948B-1728B52AA6E4}">
                <adec:decorative xmlns:adec="http://schemas.microsoft.com/office/drawing/2017/decorative" val="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0" y="6131645"/>
            <a:ext cx="12192000" cy="777956"/>
          </a:xfrm>
          <a:prstGeom prst="rect">
            <a:avLst/>
          </a:prstGeom>
        </p:spPr>
      </p:pic>
      <p:pic>
        <p:nvPicPr>
          <p:cNvPr id="22" name="Picture 21" descr="Logo - Queensland University of Technology">
            <a:extLst>
              <a:ext uri="{FF2B5EF4-FFF2-40B4-BE49-F238E27FC236}">
                <a16:creationId xmlns:a16="http://schemas.microsoft.com/office/drawing/2014/main" id="{025BD3A3-3521-0C9E-0167-35D3C2FDBFF4}"/>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1398658" y="6268766"/>
            <a:ext cx="481643" cy="481643"/>
          </a:xfrm>
          <a:prstGeom prst="rect">
            <a:avLst/>
          </a:prstGeom>
        </p:spPr>
      </p:pic>
      <p:sp>
        <p:nvSpPr>
          <p:cNvPr id="23" name="TextBox 22">
            <a:extLst>
              <a:ext uri="{FF2B5EF4-FFF2-40B4-BE49-F238E27FC236}">
                <a16:creationId xmlns:a16="http://schemas.microsoft.com/office/drawing/2014/main" id="{4E3584F2-6232-30E5-B822-F9B344BE7E2F}"/>
              </a:ext>
              <a:ext uri="{C183D7F6-B498-43B3-948B-1728B52AA6E4}">
                <adec:decorative xmlns:adec="http://schemas.microsoft.com/office/drawing/2017/decorative" val="1"/>
              </a:ext>
            </a:extLst>
          </p:cNvPr>
          <p:cNvSpPr txBox="1"/>
          <p:nvPr userDrawn="1"/>
        </p:nvSpPr>
        <p:spPr>
          <a:xfrm>
            <a:off x="476687" y="6278756"/>
            <a:ext cx="6049925" cy="446276"/>
          </a:xfrm>
          <a:prstGeom prst="rect">
            <a:avLst/>
          </a:prstGeom>
          <a:noFill/>
        </p:spPr>
        <p:txBody>
          <a:bodyPr wrap="square" rtlCol="0">
            <a:spAutoFit/>
          </a:bodyPr>
          <a:lstStyle/>
          <a:p>
            <a:r>
              <a:rPr lang="en-US" sz="1200" b="1" dirty="0">
                <a:solidFill>
                  <a:schemeClr val="bg1"/>
                </a:solidFill>
              </a:rPr>
              <a:t> IFN712 Research in IT Practice</a:t>
            </a:r>
          </a:p>
          <a:p>
            <a:r>
              <a:rPr lang="en-AU" sz="1100" b="0" dirty="0">
                <a:solidFill>
                  <a:schemeClr val="bg1"/>
                </a:solidFill>
              </a:rPr>
              <a:t>School of Information Systems, Faculty of Science</a:t>
            </a:r>
          </a:p>
        </p:txBody>
      </p:sp>
    </p:spTree>
    <p:extLst>
      <p:ext uri="{BB962C8B-B14F-4D97-AF65-F5344CB8AC3E}">
        <p14:creationId xmlns:p14="http://schemas.microsoft.com/office/powerpoint/2010/main" val="6134223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60" r:id="rId13"/>
    <p:sldLayoutId id="2147483661" r:id="rId14"/>
    <p:sldLayoutId id="2147483663" r:id="rId15"/>
    <p:sldLayoutId id="2147483662" r:id="rId16"/>
    <p:sldLayoutId id="2147483668" r:id="rId17"/>
    <p:sldLayoutId id="2147483649" r:id="rId18"/>
    <p:sldLayoutId id="2147483665" r:id="rId19"/>
    <p:sldLayoutId id="2147483654" r:id="rId20"/>
    <p:sldLayoutId id="2147483669" r:id="rId21"/>
    <p:sldLayoutId id="2147483670" r:id="rId22"/>
    <p:sldLayoutId id="2147483671" r:id="rId23"/>
  </p:sldLayoutIdLst>
  <p:transition spd="med">
    <p:fade/>
  </p:transition>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jpe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hyperlink" Target="https://arxiv.org/abs/2501.01335" TargetMode="External"/><Relationship Id="rId3" Type="http://schemas.openxmlformats.org/officeDocument/2006/relationships/image" Target="../media/image9.jpeg"/><Relationship Id="rId7" Type="http://schemas.openxmlformats.org/officeDocument/2006/relationships/hyperlink" Target="https://openreview.net/forum?id=uyTL5Bvosj"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research.trychroma.com/generative-benchmarking" TargetMode="External"/><Relationship Id="rId11" Type="http://schemas.openxmlformats.org/officeDocument/2006/relationships/image" Target="../media/image2.png"/><Relationship Id="rId5" Type="http://schemas.openxmlformats.org/officeDocument/2006/relationships/hyperlink" Target="https://arxiv.org/abs/2505.01761" TargetMode="External"/><Relationship Id="rId10" Type="http://schemas.openxmlformats.org/officeDocument/2006/relationships/image" Target="../media/image1.jpeg"/><Relationship Id="rId4" Type="http://schemas.openxmlformats.org/officeDocument/2006/relationships/hyperlink" Target="https://www.catchpoint.com/learn/gen-ai-benchmark" TargetMode="External"/><Relationship Id="rId9" Type="http://schemas.openxmlformats.org/officeDocument/2006/relationships/hyperlink" Target="https://arxiv.org/abs/2506.0073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7" name="Rectangle 26">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EB96A4B-EFBE-4B03-AE19-4D91EAD87C26}"/>
              </a:ext>
            </a:extLst>
          </p:cNvPr>
          <p:cNvSpPr>
            <a:spLocks noGrp="1"/>
          </p:cNvSpPr>
          <p:nvPr>
            <p:ph type="ctrTitle" idx="4294967295"/>
          </p:nvPr>
        </p:nvSpPr>
        <p:spPr>
          <a:xfrm>
            <a:off x="844476" y="635000"/>
            <a:ext cx="3539266" cy="4965700"/>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r>
              <a:rPr lang="en-US" b="0" i="0" kern="1200" cap="all" dirty="0">
                <a:solidFill>
                  <a:schemeClr val="tx1"/>
                </a:solidFill>
                <a:effectLst/>
                <a:latin typeface="+mj-lt"/>
                <a:ea typeface="+mj-ea"/>
                <a:cs typeface="+mj-cs"/>
              </a:rPr>
              <a:t>Project Overview</a:t>
            </a:r>
          </a:p>
        </p:txBody>
      </p:sp>
      <p:cxnSp>
        <p:nvCxnSpPr>
          <p:cNvPr id="28" name="Straight Connector 2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4654296" y="635000"/>
            <a:ext cx="0" cy="49657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3062AD3C-A66B-4453-8B26-9B68FC1F4A1E}"/>
              </a:ext>
            </a:extLst>
          </p:cNvPr>
          <p:cNvSpPr>
            <a:spLocks noGrp="1"/>
          </p:cNvSpPr>
          <p:nvPr>
            <p:ph type="subTitle" idx="4294967295"/>
          </p:nvPr>
        </p:nvSpPr>
        <p:spPr>
          <a:xfrm>
            <a:off x="4924851" y="635000"/>
            <a:ext cx="7140149" cy="4965697"/>
          </a:xfrm>
        </p:spPr>
        <p:txBody>
          <a:bodyPr vert="horz" lIns="91440" tIns="45720" rIns="91440" bIns="45720" rtlCol="0" anchor="ctr">
            <a:normAutofit/>
          </a:bodyPr>
          <a:lstStyle/>
          <a:p>
            <a:r>
              <a:rPr lang="en-US" dirty="0"/>
              <a:t>Unit: IFN712 – Industry Project</a:t>
            </a:r>
          </a:p>
          <a:p>
            <a:r>
              <a:rPr lang="en-US" dirty="0"/>
              <a:t>Name: Mohamed Zeyada</a:t>
            </a:r>
          </a:p>
          <a:p>
            <a:r>
              <a:rPr lang="en-US" dirty="0"/>
              <a:t>Project Title: </a:t>
            </a:r>
            <a:br>
              <a:rPr lang="en-US" dirty="0"/>
            </a:br>
            <a:r>
              <a:rPr lang="en-US" dirty="0"/>
              <a:t>Benchmarking Generative AI Token Use in Cybersecurity Operations</a:t>
            </a:r>
          </a:p>
          <a:p>
            <a:r>
              <a:rPr lang="en-US" dirty="0"/>
              <a:t>Supervisor: Dr. Gowri Ramachandran</a:t>
            </a:r>
          </a:p>
          <a:p>
            <a:r>
              <a:rPr lang="en-US" dirty="0"/>
              <a:t>Cluster: 8</a:t>
            </a:r>
          </a:p>
        </p:txBody>
      </p:sp>
      <p:pic>
        <p:nvPicPr>
          <p:cNvPr id="3" name="Picture 2">
            <a:extLst>
              <a:ext uri="{FF2B5EF4-FFF2-40B4-BE49-F238E27FC236}">
                <a16:creationId xmlns:a16="http://schemas.microsoft.com/office/drawing/2014/main" id="{529DDEE5-42BE-50D5-D145-5A3820DAAED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6091474"/>
            <a:ext cx="12192000" cy="777956"/>
          </a:xfrm>
          <a:prstGeom prst="rect">
            <a:avLst/>
          </a:prstGeom>
        </p:spPr>
      </p:pic>
      <p:pic>
        <p:nvPicPr>
          <p:cNvPr id="4" name="Picture 3" descr="Logo - Queensland University of Technology">
            <a:extLst>
              <a:ext uri="{FF2B5EF4-FFF2-40B4-BE49-F238E27FC236}">
                <a16:creationId xmlns:a16="http://schemas.microsoft.com/office/drawing/2014/main" id="{F6C921B3-887E-669E-FDB1-2133E7D411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67891" y="6234823"/>
            <a:ext cx="481643" cy="481643"/>
          </a:xfrm>
          <a:prstGeom prst="rect">
            <a:avLst/>
          </a:prstGeom>
        </p:spPr>
      </p:pic>
      <p:sp>
        <p:nvSpPr>
          <p:cNvPr id="7" name="TextBox 6">
            <a:extLst>
              <a:ext uri="{FF2B5EF4-FFF2-40B4-BE49-F238E27FC236}">
                <a16:creationId xmlns:a16="http://schemas.microsoft.com/office/drawing/2014/main" id="{FB2C4C24-7F43-CCB4-E24C-5A7E38E79FFE}"/>
              </a:ext>
              <a:ext uri="{C183D7F6-B498-43B3-948B-1728B52AA6E4}">
                <adec:decorative xmlns:adec="http://schemas.microsoft.com/office/drawing/2017/decorative" val="1"/>
              </a:ext>
            </a:extLst>
          </p:cNvPr>
          <p:cNvSpPr txBox="1"/>
          <p:nvPr/>
        </p:nvSpPr>
        <p:spPr>
          <a:xfrm>
            <a:off x="345920" y="6244813"/>
            <a:ext cx="6049925" cy="446276"/>
          </a:xfrm>
          <a:prstGeom prst="rect">
            <a:avLst/>
          </a:prstGeom>
          <a:noFill/>
        </p:spPr>
        <p:txBody>
          <a:bodyPr wrap="square" rtlCol="0">
            <a:spAutoFit/>
          </a:bodyPr>
          <a:lstStyle/>
          <a:p>
            <a:r>
              <a:rPr lang="en-US" sz="1200" b="1" dirty="0">
                <a:solidFill>
                  <a:schemeClr val="bg1"/>
                </a:solidFill>
              </a:rPr>
              <a:t> IFN712 Research in IT Practice</a:t>
            </a:r>
          </a:p>
          <a:p>
            <a:r>
              <a:rPr lang="en-AU" sz="1100" b="0" dirty="0">
                <a:solidFill>
                  <a:schemeClr val="bg1"/>
                </a:solidFill>
              </a:rPr>
              <a:t>School of Information Systems, Faculty of Science</a:t>
            </a:r>
          </a:p>
        </p:txBody>
      </p:sp>
    </p:spTree>
    <p:extLst>
      <p:ext uri="{BB962C8B-B14F-4D97-AF65-F5344CB8AC3E}">
        <p14:creationId xmlns:p14="http://schemas.microsoft.com/office/powerpoint/2010/main" val="3873784629"/>
      </p:ext>
    </p:extLst>
  </p:cSld>
  <p:clrMapOvr>
    <a:masterClrMapping/>
  </p:clrMapOvr>
  <p:transition spd="med" advTm="2054">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4326414-F442-55DD-88AA-088DA650A7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4562EB-C05F-5921-C3B7-B6B0DF3C1B25}"/>
              </a:ext>
            </a:extLst>
          </p:cNvPr>
          <p:cNvSpPr>
            <a:spLocks noGrp="1"/>
          </p:cNvSpPr>
          <p:nvPr>
            <p:ph type="title"/>
          </p:nvPr>
        </p:nvSpPr>
        <p:spPr>
          <a:xfrm>
            <a:off x="361000" y="258419"/>
            <a:ext cx="11470000" cy="1049235"/>
          </a:xfrm>
        </p:spPr>
        <p:txBody>
          <a:bodyPr/>
          <a:lstStyle/>
          <a:p>
            <a:r>
              <a:rPr lang="en-AU" dirty="0"/>
              <a:t>Appendix B: </a:t>
            </a:r>
            <a:r>
              <a:rPr lang="en-US" dirty="0"/>
              <a:t>Key Literature (2/2)</a:t>
            </a:r>
            <a:endParaRPr lang="en-AU" dirty="0"/>
          </a:p>
        </p:txBody>
      </p:sp>
      <p:graphicFrame>
        <p:nvGraphicFramePr>
          <p:cNvPr id="3" name="Table 2">
            <a:extLst>
              <a:ext uri="{FF2B5EF4-FFF2-40B4-BE49-F238E27FC236}">
                <a16:creationId xmlns:a16="http://schemas.microsoft.com/office/drawing/2014/main" id="{B4191BFA-8356-D178-CE7D-AC396A779B27}"/>
              </a:ext>
            </a:extLst>
          </p:cNvPr>
          <p:cNvGraphicFramePr>
            <a:graphicFrameLocks noGrp="1"/>
          </p:cNvGraphicFramePr>
          <p:nvPr>
            <p:extLst>
              <p:ext uri="{D42A27DB-BD31-4B8C-83A1-F6EECF244321}">
                <p14:modId xmlns:p14="http://schemas.microsoft.com/office/powerpoint/2010/main" val="1336646384"/>
              </p:ext>
            </p:extLst>
          </p:nvPr>
        </p:nvGraphicFramePr>
        <p:xfrm>
          <a:off x="268940" y="1097280"/>
          <a:ext cx="11790380" cy="4862455"/>
        </p:xfrm>
        <a:graphic>
          <a:graphicData uri="http://schemas.openxmlformats.org/drawingml/2006/table">
            <a:tbl>
              <a:tblPr>
                <a:tableStyleId>{08FB837D-C827-4EFA-A057-4D05807E0F7C}</a:tableStyleId>
              </a:tblPr>
              <a:tblGrid>
                <a:gridCol w="2947595">
                  <a:extLst>
                    <a:ext uri="{9D8B030D-6E8A-4147-A177-3AD203B41FA5}">
                      <a16:colId xmlns:a16="http://schemas.microsoft.com/office/drawing/2014/main" val="902859764"/>
                    </a:ext>
                  </a:extLst>
                </a:gridCol>
                <a:gridCol w="2947595">
                  <a:extLst>
                    <a:ext uri="{9D8B030D-6E8A-4147-A177-3AD203B41FA5}">
                      <a16:colId xmlns:a16="http://schemas.microsoft.com/office/drawing/2014/main" val="3677265482"/>
                    </a:ext>
                  </a:extLst>
                </a:gridCol>
                <a:gridCol w="2947595">
                  <a:extLst>
                    <a:ext uri="{9D8B030D-6E8A-4147-A177-3AD203B41FA5}">
                      <a16:colId xmlns:a16="http://schemas.microsoft.com/office/drawing/2014/main" val="3417574931"/>
                    </a:ext>
                  </a:extLst>
                </a:gridCol>
                <a:gridCol w="2947595">
                  <a:extLst>
                    <a:ext uri="{9D8B030D-6E8A-4147-A177-3AD203B41FA5}">
                      <a16:colId xmlns:a16="http://schemas.microsoft.com/office/drawing/2014/main" val="1010149003"/>
                    </a:ext>
                  </a:extLst>
                </a:gridCol>
              </a:tblGrid>
              <a:tr h="736842">
                <a:tc>
                  <a:txBody>
                    <a:bodyPr/>
                    <a:lstStyle/>
                    <a:p>
                      <a:pPr algn="ctr">
                        <a:buNone/>
                      </a:pPr>
                      <a:r>
                        <a:rPr lang="en-US" sz="1500"/>
                        <a:t>Source</a:t>
                      </a:r>
                    </a:p>
                  </a:txBody>
                  <a:tcPr marL="74992" marR="74992" marT="37496" marB="37496" anchor="ctr"/>
                </a:tc>
                <a:tc>
                  <a:txBody>
                    <a:bodyPr/>
                    <a:lstStyle/>
                    <a:p>
                      <a:pPr algn="ctr">
                        <a:buNone/>
                      </a:pPr>
                      <a:r>
                        <a:rPr lang="en-US" sz="1500"/>
                        <a:t>Contribution</a:t>
                      </a:r>
                    </a:p>
                  </a:txBody>
                  <a:tcPr marL="74992" marR="74992" marT="37496" marB="37496" anchor="ctr"/>
                </a:tc>
                <a:tc>
                  <a:txBody>
                    <a:bodyPr/>
                    <a:lstStyle/>
                    <a:p>
                      <a:pPr algn="ctr">
                        <a:buNone/>
                      </a:pPr>
                      <a:r>
                        <a:rPr lang="en-US" sz="1500"/>
                        <a:t>Gaps</a:t>
                      </a:r>
                    </a:p>
                  </a:txBody>
                  <a:tcPr marL="74992" marR="74992" marT="37496" marB="37496" anchor="ctr"/>
                </a:tc>
                <a:tc>
                  <a:txBody>
                    <a:bodyPr/>
                    <a:lstStyle/>
                    <a:p>
                      <a:pPr algn="ctr">
                        <a:buNone/>
                      </a:pPr>
                      <a:r>
                        <a:rPr lang="en-US" sz="1500"/>
                        <a:t>Integration in This Project</a:t>
                      </a:r>
                    </a:p>
                  </a:txBody>
                  <a:tcPr marL="74992" marR="74992" marT="37496" marB="37496" anchor="ctr"/>
                </a:tc>
                <a:extLst>
                  <a:ext uri="{0D108BD9-81ED-4DB2-BD59-A6C34878D82A}">
                    <a16:rowId xmlns:a16="http://schemas.microsoft.com/office/drawing/2014/main" val="4056142950"/>
                  </a:ext>
                </a:extLst>
              </a:tr>
              <a:tr h="1368423">
                <a:tc>
                  <a:txBody>
                    <a:bodyPr/>
                    <a:lstStyle/>
                    <a:p>
                      <a:pPr algn="ctr">
                        <a:buNone/>
                      </a:pPr>
                      <a:r>
                        <a:rPr lang="en-US" sz="1500" b="1"/>
                        <a:t>Chroma Generative Benchmarking</a:t>
                      </a:r>
                      <a:r>
                        <a:rPr lang="en-US" sz="1500"/>
                        <a:t> (Hong et al., 2025)</a:t>
                      </a:r>
                    </a:p>
                  </a:txBody>
                  <a:tcPr marL="74992" marR="74992" marT="37496" marB="37496" anchor="ctr"/>
                </a:tc>
                <a:tc>
                  <a:txBody>
                    <a:bodyPr/>
                    <a:lstStyle/>
                    <a:p>
                      <a:pPr algn="ctr">
                        <a:buNone/>
                      </a:pPr>
                      <a:r>
                        <a:rPr lang="en-US" sz="1500"/>
                        <a:t>Adaptive query generation, validated with KL-divergence &amp; LLM judges</a:t>
                      </a:r>
                    </a:p>
                  </a:txBody>
                  <a:tcPr marL="74992" marR="74992" marT="37496" marB="37496" anchor="ctr"/>
                </a:tc>
                <a:tc>
                  <a:txBody>
                    <a:bodyPr/>
                    <a:lstStyle/>
                    <a:p>
                      <a:pPr algn="ctr">
                        <a:buNone/>
                      </a:pPr>
                      <a:r>
                        <a:rPr lang="en-US" sz="1500"/>
                        <a:t>Not cybersecurity-specific; no SOC/GRC or CTI-driven updates</a:t>
                      </a:r>
                    </a:p>
                  </a:txBody>
                  <a:tcPr marL="74992" marR="74992" marT="37496" marB="37496" anchor="ctr"/>
                </a:tc>
                <a:tc>
                  <a:txBody>
                    <a:bodyPr/>
                    <a:lstStyle/>
                    <a:p>
                      <a:pPr algn="ctr">
                        <a:buNone/>
                      </a:pPr>
                      <a:r>
                        <a:rPr lang="en-US" sz="1500"/>
                        <a:t>Adapted to SOC/GRC compliance tasks and live CTI for evolving prompts</a:t>
                      </a:r>
                    </a:p>
                  </a:txBody>
                  <a:tcPr marL="74992" marR="74992" marT="37496" marB="37496" anchor="ctr"/>
                </a:tc>
                <a:extLst>
                  <a:ext uri="{0D108BD9-81ED-4DB2-BD59-A6C34878D82A}">
                    <a16:rowId xmlns:a16="http://schemas.microsoft.com/office/drawing/2014/main" val="40862009"/>
                  </a:ext>
                </a:extLst>
              </a:tr>
              <a:tr h="1368423">
                <a:tc>
                  <a:txBody>
                    <a:bodyPr/>
                    <a:lstStyle/>
                    <a:p>
                      <a:pPr algn="ctr">
                        <a:buNone/>
                      </a:pPr>
                      <a:r>
                        <a:rPr lang="en-US" sz="1500" b="1"/>
                        <a:t>Catchpoint</a:t>
                      </a:r>
                      <a:r>
                        <a:rPr lang="en-US" sz="1500"/>
                        <a:t> (2024)</a:t>
                      </a:r>
                    </a:p>
                  </a:txBody>
                  <a:tcPr marL="74992" marR="74992" marT="37496" marB="37496" anchor="ctr"/>
                </a:tc>
                <a:tc>
                  <a:txBody>
                    <a:bodyPr/>
                    <a:lstStyle/>
                    <a:p>
                      <a:pPr algn="ctr">
                        <a:buNone/>
                      </a:pPr>
                      <a:r>
                        <a:rPr lang="en-US" sz="1500"/>
                        <a:t>Industry GenAI performance benchmarks</a:t>
                      </a:r>
                    </a:p>
                  </a:txBody>
                  <a:tcPr marL="74992" marR="74992" marT="37496" marB="37496" anchor="ctr"/>
                </a:tc>
                <a:tc>
                  <a:txBody>
                    <a:bodyPr/>
                    <a:lstStyle/>
                    <a:p>
                      <a:pPr algn="ctr">
                        <a:buNone/>
                      </a:pPr>
                      <a:r>
                        <a:rPr lang="en-US" sz="1500"/>
                        <a:t>Focused on generic performance; lacks SOC/GRC &amp; cost–quality trade-offs</a:t>
                      </a:r>
                    </a:p>
                  </a:txBody>
                  <a:tcPr marL="74992" marR="74992" marT="37496" marB="37496" anchor="ctr"/>
                </a:tc>
                <a:tc>
                  <a:txBody>
                    <a:bodyPr/>
                    <a:lstStyle/>
                    <a:p>
                      <a:pPr algn="ctr">
                        <a:buNone/>
                      </a:pPr>
                      <a:r>
                        <a:rPr lang="en-US" sz="1500"/>
                        <a:t>Used as a </a:t>
                      </a:r>
                      <a:r>
                        <a:rPr lang="en-US" sz="1500" b="1"/>
                        <a:t>comparative baseline</a:t>
                      </a:r>
                      <a:r>
                        <a:rPr lang="en-US" sz="1500"/>
                        <a:t> against academic benchmarks</a:t>
                      </a:r>
                    </a:p>
                  </a:txBody>
                  <a:tcPr marL="74992" marR="74992" marT="37496" marB="37496" anchor="ctr"/>
                </a:tc>
                <a:extLst>
                  <a:ext uri="{0D108BD9-81ED-4DB2-BD59-A6C34878D82A}">
                    <a16:rowId xmlns:a16="http://schemas.microsoft.com/office/drawing/2014/main" val="2092589081"/>
                  </a:ext>
                </a:extLst>
              </a:tr>
              <a:tr h="1388767">
                <a:tc>
                  <a:txBody>
                    <a:bodyPr/>
                    <a:lstStyle/>
                    <a:p>
                      <a:pPr algn="ctr">
                        <a:buNone/>
                      </a:pPr>
                      <a:r>
                        <a:rPr lang="en-US" sz="1500" b="1"/>
                        <a:t>Beyond the Imitation Game</a:t>
                      </a:r>
                      <a:r>
                        <a:rPr lang="en-US" sz="1500"/>
                        <a:t> (Srivastava et al., 2023)</a:t>
                      </a:r>
                    </a:p>
                  </a:txBody>
                  <a:tcPr marL="74992" marR="74992" marT="37496" marB="37496" anchor="ctr"/>
                </a:tc>
                <a:tc>
                  <a:txBody>
                    <a:bodyPr/>
                    <a:lstStyle/>
                    <a:p>
                      <a:pPr algn="ctr">
                        <a:buNone/>
                      </a:pPr>
                      <a:r>
                        <a:rPr lang="en-US" sz="1500"/>
                        <a:t>Large-scale LLM capability evaluation</a:t>
                      </a:r>
                    </a:p>
                  </a:txBody>
                  <a:tcPr marL="74992" marR="74992" marT="37496" marB="37496" anchor="ctr"/>
                </a:tc>
                <a:tc>
                  <a:txBody>
                    <a:bodyPr/>
                    <a:lstStyle/>
                    <a:p>
                      <a:pPr algn="ctr">
                        <a:buNone/>
                      </a:pPr>
                      <a:r>
                        <a:rPr lang="en-US" sz="1500"/>
                        <a:t>Not domain-focused; no SOC/GRC emphasis</a:t>
                      </a:r>
                    </a:p>
                  </a:txBody>
                  <a:tcPr marL="74992" marR="74992" marT="37496" marB="37496" anchor="ctr"/>
                </a:tc>
                <a:tc>
                  <a:txBody>
                    <a:bodyPr/>
                    <a:lstStyle/>
                    <a:p>
                      <a:pPr algn="ctr">
                        <a:buNone/>
                      </a:pPr>
                      <a:r>
                        <a:rPr lang="en-US" sz="1500" dirty="0"/>
                        <a:t>Contextual background to position project within </a:t>
                      </a:r>
                      <a:r>
                        <a:rPr lang="en-US" sz="1500" b="1" dirty="0"/>
                        <a:t>broader LLM eval landscape</a:t>
                      </a:r>
                      <a:endParaRPr lang="en-US" sz="1500" dirty="0"/>
                    </a:p>
                  </a:txBody>
                  <a:tcPr marL="74992" marR="74992" marT="37496" marB="37496" anchor="ctr"/>
                </a:tc>
                <a:extLst>
                  <a:ext uri="{0D108BD9-81ED-4DB2-BD59-A6C34878D82A}">
                    <a16:rowId xmlns:a16="http://schemas.microsoft.com/office/drawing/2014/main" val="576359167"/>
                  </a:ext>
                </a:extLst>
              </a:tr>
            </a:tbl>
          </a:graphicData>
        </a:graphic>
      </p:graphicFrame>
    </p:spTree>
    <p:extLst>
      <p:ext uri="{BB962C8B-B14F-4D97-AF65-F5344CB8AC3E}">
        <p14:creationId xmlns:p14="http://schemas.microsoft.com/office/powerpoint/2010/main" val="310008793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9632ABC-394F-BE0B-E695-B6B3D7158AD0}"/>
            </a:ext>
          </a:extLst>
        </p:cNvPr>
        <p:cNvGrpSpPr/>
        <p:nvPr/>
      </p:nvGrpSpPr>
      <p:grpSpPr>
        <a:xfrm>
          <a:off x="0" y="0"/>
          <a:ext cx="0" cy="0"/>
          <a:chOff x="0" y="0"/>
          <a:chExt cx="0" cy="0"/>
        </a:xfrm>
      </p:grpSpPr>
      <p:sp>
        <p:nvSpPr>
          <p:cNvPr id="4" name="Content Placeholder 5">
            <a:extLst>
              <a:ext uri="{FF2B5EF4-FFF2-40B4-BE49-F238E27FC236}">
                <a16:creationId xmlns:a16="http://schemas.microsoft.com/office/drawing/2014/main" id="{4C77CE9F-14A7-0D56-634D-E5E74B03F02D}"/>
              </a:ext>
            </a:extLst>
          </p:cNvPr>
          <p:cNvSpPr txBox="1">
            <a:spLocks/>
          </p:cNvSpPr>
          <p:nvPr/>
        </p:nvSpPr>
        <p:spPr>
          <a:xfrm>
            <a:off x="468000" y="1419540"/>
            <a:ext cx="11232000" cy="42741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1C1C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1800" dirty="0"/>
          </a:p>
        </p:txBody>
      </p:sp>
      <p:pic>
        <p:nvPicPr>
          <p:cNvPr id="9" name="Picture 8">
            <a:extLst>
              <a:ext uri="{FF2B5EF4-FFF2-40B4-BE49-F238E27FC236}">
                <a16:creationId xmlns:a16="http://schemas.microsoft.com/office/drawing/2014/main" id="{6933D992-C7F4-ABEF-8BF8-C31B8A8746C4}"/>
              </a:ext>
            </a:extLst>
          </p:cNvPr>
          <p:cNvPicPr>
            <a:picLocks noChangeAspect="1"/>
          </p:cNvPicPr>
          <p:nvPr/>
        </p:nvPicPr>
        <p:blipFill>
          <a:blip r:embed="rId4"/>
          <a:stretch>
            <a:fillRect/>
          </a:stretch>
        </p:blipFill>
        <p:spPr>
          <a:xfrm>
            <a:off x="0" y="0"/>
            <a:ext cx="12192000" cy="6159499"/>
          </a:xfrm>
          <a:prstGeom prst="rect">
            <a:avLst/>
          </a:prstGeom>
        </p:spPr>
      </p:pic>
    </p:spTree>
    <p:extLst>
      <p:ext uri="{BB962C8B-B14F-4D97-AF65-F5344CB8AC3E}">
        <p14:creationId xmlns:p14="http://schemas.microsoft.com/office/powerpoint/2010/main" val="32352530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a:xfrm>
            <a:off x="1289665" y="184915"/>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Research Background</a:t>
            </a:r>
          </a:p>
        </p:txBody>
      </p:sp>
      <p:sp>
        <p:nvSpPr>
          <p:cNvPr id="8" name="Content Placeholder 7">
            <a:extLst>
              <a:ext uri="{FF2B5EF4-FFF2-40B4-BE49-F238E27FC236}">
                <a16:creationId xmlns:a16="http://schemas.microsoft.com/office/drawing/2014/main" id="{96E3F6CB-C573-5679-A4DC-CC089101254D}"/>
              </a:ext>
            </a:extLst>
          </p:cNvPr>
          <p:cNvSpPr>
            <a:spLocks noGrp="1"/>
          </p:cNvSpPr>
          <p:nvPr>
            <p:ph sz="half" idx="1"/>
          </p:nvPr>
        </p:nvSpPr>
        <p:spPr>
          <a:xfrm>
            <a:off x="913504" y="1408373"/>
            <a:ext cx="4806335" cy="4603370"/>
          </a:xfrm>
        </p:spPr>
        <p:txBody>
          <a:bodyPr>
            <a:normAutofi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Capabilities &amp; Constraints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GenAI Tools in Use</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GPT-4, Claude, Gemini</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Support for:</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Incident reports</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Threat summaries</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Compliance drafting</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Operational Realities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SOC: minute-level response time</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GRC: strict audit deadlines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 Inefficient outputs = time loss + risk</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AC5F16E9-64D6-5354-DDCB-3565B2E57796}"/>
              </a:ext>
            </a:extLst>
          </p:cNvPr>
          <p:cNvSpPr>
            <a:spLocks noGrp="1"/>
          </p:cNvSpPr>
          <p:nvPr>
            <p:ph sz="half" idx="2"/>
          </p:nvPr>
        </p:nvSpPr>
        <p:spPr>
          <a:xfrm>
            <a:off x="6633343" y="1408373"/>
            <a:ext cx="4645152" cy="4603370"/>
          </a:xfrm>
        </p:spPr>
        <p:txBody>
          <a:bodyPr>
            <a:noAutofi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Evaluation &amp; Framework Needs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Prompting Trade-offs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Richer prompts → better completeness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But → higher token/API costs</a:t>
            </a:r>
          </a:p>
          <a:p>
            <a:pPr>
              <a:buNone/>
            </a:pPr>
            <a:r>
              <a:rPr lang="en-US" sz="1400" b="1" dirty="0"/>
              <a:t>Evaluation Bias</a:t>
            </a:r>
            <a:endParaRPr lang="en-US" sz="1400" dirty="0"/>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Longer outputs often score higher</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Even when less useful for SOC/GRC tasks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Benchmarking Imperative</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Need reproducible framework</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Link quality scoring with token-level cost</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Tailored for security-critical GenAI use</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6780B6B-7B53-746B-7B49-3960F1B2832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647DA733-81A6-760E-3B10-5369F853CD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5188F4EC-C390-2231-6586-8B258D9289C2}"/>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E4AA93FB-8F63-A155-CE58-9D7BBA73B99B}"/>
              </a:ext>
            </a:extLst>
          </p:cNvPr>
          <p:cNvSpPr/>
          <p:nvPr/>
        </p:nvSpPr>
        <p:spPr>
          <a:xfrm>
            <a:off x="2669309" y="714568"/>
            <a:ext cx="6105237" cy="338554"/>
          </a:xfrm>
          <a:prstGeom prst="rect">
            <a:avLst/>
          </a:prstGeom>
          <a:noFill/>
        </p:spPr>
        <p:txBody>
          <a:bodyPr wrap="square" lIns="91440" tIns="45720" rIns="91440" bIns="45720">
            <a:spAutoFit/>
          </a:bodyPr>
          <a:lstStyle/>
          <a:p>
            <a:pPr algn="ctr"/>
            <a:r>
              <a:rPr lang="en-US" sz="1600" b="1" dirty="0">
                <a:latin typeface="+mj-lt"/>
              </a:rPr>
              <a:t>Generative AI in Cybersecurity Operations</a:t>
            </a:r>
            <a:endParaRPr lang="en-US" sz="1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ndParaRPr>
          </a:p>
        </p:txBody>
      </p:sp>
      <p:cxnSp>
        <p:nvCxnSpPr>
          <p:cNvPr id="16" name="Straight Connector 15">
            <a:extLst>
              <a:ext uri="{FF2B5EF4-FFF2-40B4-BE49-F238E27FC236}">
                <a16:creationId xmlns:a16="http://schemas.microsoft.com/office/drawing/2014/main" id="{9B2D25CD-1317-18C0-E568-E55C1F629DFD}"/>
              </a:ext>
            </a:extLst>
          </p:cNvPr>
          <p:cNvCxnSpPr/>
          <p:nvPr/>
        </p:nvCxnSpPr>
        <p:spPr>
          <a:xfrm>
            <a:off x="5719839" y="1408373"/>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18" name="Graphic 17" descr="Shield with solid fill">
            <a:extLst>
              <a:ext uri="{FF2B5EF4-FFF2-40B4-BE49-F238E27FC236}">
                <a16:creationId xmlns:a16="http://schemas.microsoft.com/office/drawing/2014/main" id="{85ECB776-904D-A80C-BB0B-985366ADA7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2792" y="3073400"/>
            <a:ext cx="287998" cy="288000"/>
          </a:xfrm>
          <a:prstGeom prst="rect">
            <a:avLst/>
          </a:prstGeom>
        </p:spPr>
      </p:pic>
      <p:pic>
        <p:nvPicPr>
          <p:cNvPr id="20" name="Graphic 19" descr="Bar chart with solid fill">
            <a:extLst>
              <a:ext uri="{FF2B5EF4-FFF2-40B4-BE49-F238E27FC236}">
                <a16:creationId xmlns:a16="http://schemas.microsoft.com/office/drawing/2014/main" id="{D1451BD2-2597-4D98-D1B7-CDFC0940D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2792" y="3403137"/>
            <a:ext cx="360000" cy="360000"/>
          </a:xfrm>
          <a:prstGeom prst="rect">
            <a:avLst/>
          </a:prstGeom>
        </p:spPr>
      </p:pic>
      <p:pic>
        <p:nvPicPr>
          <p:cNvPr id="23" name="Graphic 22" descr="Document with solid fill">
            <a:extLst>
              <a:ext uri="{FF2B5EF4-FFF2-40B4-BE49-F238E27FC236}">
                <a16:creationId xmlns:a16="http://schemas.microsoft.com/office/drawing/2014/main" id="{D154FE39-9690-EE5A-9333-70AA82953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6791" y="3763137"/>
            <a:ext cx="360000" cy="360000"/>
          </a:xfrm>
          <a:prstGeom prst="rect">
            <a:avLst/>
          </a:prstGeom>
        </p:spPr>
      </p:pic>
    </p:spTree>
    <p:extLst>
      <p:ext uri="{BB962C8B-B14F-4D97-AF65-F5344CB8AC3E}">
        <p14:creationId xmlns:p14="http://schemas.microsoft.com/office/powerpoint/2010/main" val="262789103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3C57D8A-1D64-2CB8-75BD-2CEF75F4B19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F3E1DA0-F10C-0D0E-9647-93D26D542727}"/>
              </a:ext>
            </a:extLst>
          </p:cNvPr>
          <p:cNvSpPr>
            <a:spLocks noGrp="1"/>
          </p:cNvSpPr>
          <p:nvPr>
            <p:ph type="title"/>
          </p:nvPr>
        </p:nvSpPr>
        <p:spPr>
          <a:xfrm>
            <a:off x="1289665" y="184915"/>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Summary of Literature Findings</a:t>
            </a:r>
          </a:p>
        </p:txBody>
      </p:sp>
      <p:sp>
        <p:nvSpPr>
          <p:cNvPr id="8" name="Content Placeholder 7">
            <a:extLst>
              <a:ext uri="{FF2B5EF4-FFF2-40B4-BE49-F238E27FC236}">
                <a16:creationId xmlns:a16="http://schemas.microsoft.com/office/drawing/2014/main" id="{4171F95E-B1AC-190A-84AB-9FE83F65E13F}"/>
              </a:ext>
            </a:extLst>
          </p:cNvPr>
          <p:cNvSpPr>
            <a:spLocks noGrp="1"/>
          </p:cNvSpPr>
          <p:nvPr>
            <p:ph sz="half" idx="1"/>
          </p:nvPr>
        </p:nvSpPr>
        <p:spPr>
          <a:xfrm>
            <a:off x="913504" y="1408373"/>
            <a:ext cx="4806335" cy="4603370"/>
          </a:xfrm>
        </p:spPr>
        <p:txBody>
          <a:bodyPr>
            <a:normAutofit/>
          </a:bodyPr>
          <a:lstStyle/>
          <a:p>
            <a:r>
              <a:rPr lang="en-US" b="1" dirty="0"/>
              <a:t>🔹 </a:t>
            </a:r>
            <a:r>
              <a:rPr lang="en-US" b="1" dirty="0" err="1"/>
              <a:t>CySecBench</a:t>
            </a:r>
            <a:r>
              <a:rPr lang="en-US" b="1" dirty="0"/>
              <a:t> </a:t>
            </a:r>
            <a:r>
              <a:rPr lang="en-US" b="1" i="1" dirty="0"/>
              <a:t>(</a:t>
            </a:r>
            <a:r>
              <a:rPr lang="en-US" b="1" i="1" dirty="0" err="1"/>
              <a:t>Wahréus</a:t>
            </a:r>
            <a:r>
              <a:rPr lang="en-US" b="1" i="1" dirty="0"/>
              <a:t> et al., 2025)</a:t>
            </a:r>
            <a:endParaRPr lang="en-US" b="1" dirty="0"/>
          </a:p>
          <a:p>
            <a:r>
              <a:rPr lang="en-US" dirty="0"/>
              <a:t>✔ SOC/GRC rubric baseline</a:t>
            </a:r>
          </a:p>
          <a:p>
            <a:r>
              <a:rPr lang="en-US" dirty="0"/>
              <a:t>✘ Static dataset, no cost-tracking</a:t>
            </a:r>
          </a:p>
          <a:p>
            <a:r>
              <a:rPr lang="en-US" dirty="0"/>
              <a:t>➡ Extended with token-cost analytics</a:t>
            </a:r>
          </a:p>
          <a:p>
            <a:r>
              <a:rPr lang="en-US" b="1" dirty="0"/>
              <a:t>🔹 </a:t>
            </a:r>
            <a:r>
              <a:rPr lang="en-US" b="1" dirty="0" err="1"/>
              <a:t>DefenderBench</a:t>
            </a:r>
            <a:r>
              <a:rPr lang="en-US" b="1" dirty="0"/>
              <a:t> </a:t>
            </a:r>
            <a:r>
              <a:rPr lang="en-US" b="1" i="1" dirty="0"/>
              <a:t>(Zhang et al., 2025)</a:t>
            </a:r>
            <a:endParaRPr lang="en-US" b="1" dirty="0"/>
          </a:p>
          <a:p>
            <a:r>
              <a:rPr lang="en-US" dirty="0"/>
              <a:t>✔ Diverse SOC-like tasks</a:t>
            </a:r>
          </a:p>
          <a:p>
            <a:r>
              <a:rPr lang="en-US" dirty="0"/>
              <a:t>✘ No SOC/GRC rubric or cost analysis</a:t>
            </a:r>
          </a:p>
          <a:p>
            <a:r>
              <a:rPr lang="en-US" dirty="0"/>
              <a:t>➡ Integrated with SOC/GRC scoring</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4C014B9D-A371-AD9D-F991-EB4594ACC32A}"/>
              </a:ext>
            </a:extLst>
          </p:cNvPr>
          <p:cNvSpPr>
            <a:spLocks noGrp="1"/>
          </p:cNvSpPr>
          <p:nvPr>
            <p:ph sz="half" idx="2"/>
          </p:nvPr>
        </p:nvSpPr>
        <p:spPr>
          <a:xfrm>
            <a:off x="6633343" y="1408373"/>
            <a:ext cx="4645152" cy="4603370"/>
          </a:xfrm>
        </p:spPr>
        <p:txBody>
          <a:bodyPr>
            <a:noAutofit/>
          </a:bodyPr>
          <a:lstStyle/>
          <a:p>
            <a:pPr>
              <a:buNone/>
            </a:pPr>
            <a:r>
              <a:rPr lang="en-US" b="1" dirty="0"/>
              <a:t>🔹 Same Evaluation, More Tokens </a:t>
            </a:r>
            <a:r>
              <a:rPr lang="en-US" b="1" i="1" dirty="0"/>
              <a:t>(</a:t>
            </a:r>
            <a:r>
              <a:rPr lang="en-US" b="1" i="1" dirty="0" err="1"/>
              <a:t>Domhan</a:t>
            </a:r>
            <a:r>
              <a:rPr lang="en-US" b="1" i="1" dirty="0"/>
              <a:t> &amp; Zhu, 2025)</a:t>
            </a:r>
            <a:endParaRPr lang="en-US" b="1" dirty="0"/>
          </a:p>
          <a:p>
            <a:pPr>
              <a:buFont typeface="Arial" panose="020B0604020202020204" pitchFamily="34" charset="0"/>
              <a:buChar char="•"/>
            </a:pPr>
            <a:r>
              <a:rPr lang="en-US" dirty="0"/>
              <a:t>✔ Identifies verbosity bias, proposes FSP</a:t>
            </a:r>
          </a:p>
          <a:p>
            <a:pPr>
              <a:buFont typeface="Arial" panose="020B0604020202020204" pitchFamily="34" charset="0"/>
              <a:buChar char="•"/>
            </a:pPr>
            <a:r>
              <a:rPr lang="en-US" dirty="0"/>
              <a:t>✘ Not SOC/GRC-specific</a:t>
            </a:r>
          </a:p>
          <a:p>
            <a:pPr>
              <a:buFont typeface="Arial" panose="020B0604020202020204" pitchFamily="34" charset="0"/>
              <a:buChar char="•"/>
            </a:pPr>
            <a:r>
              <a:rPr lang="en-US" dirty="0"/>
              <a:t>➡ FSP used for bias mitigation</a:t>
            </a:r>
          </a:p>
          <a:p>
            <a:pPr>
              <a:buNone/>
            </a:pPr>
            <a:r>
              <a:rPr lang="en-US" b="1" dirty="0"/>
              <a:t>🔹 Chroma Benchmarking </a:t>
            </a:r>
            <a:r>
              <a:rPr lang="en-US" b="1" i="1" dirty="0"/>
              <a:t>(Hong et al., 2025)</a:t>
            </a:r>
            <a:endParaRPr lang="en-US" b="1" dirty="0"/>
          </a:p>
          <a:p>
            <a:pPr>
              <a:buFont typeface="Arial" panose="020B0604020202020204" pitchFamily="34" charset="0"/>
              <a:buChar char="•"/>
            </a:pPr>
            <a:r>
              <a:rPr lang="en-US" dirty="0"/>
              <a:t>✔ Adaptive prompt generation</a:t>
            </a:r>
          </a:p>
          <a:p>
            <a:pPr>
              <a:buFont typeface="Arial" panose="020B0604020202020204" pitchFamily="34" charset="0"/>
              <a:buChar char="•"/>
            </a:pPr>
            <a:r>
              <a:rPr lang="en-US" dirty="0"/>
              <a:t>✘ Not tailored to security/compliance</a:t>
            </a:r>
          </a:p>
          <a:p>
            <a:pPr>
              <a:buFont typeface="Arial" panose="020B0604020202020204" pitchFamily="34" charset="0"/>
              <a:buChar char="•"/>
            </a:pPr>
            <a:r>
              <a:rPr lang="en-US" dirty="0"/>
              <a:t>➡ Adapted for SOC policies + CTI feeds</a:t>
            </a:r>
          </a:p>
        </p:txBody>
      </p:sp>
      <p:pic>
        <p:nvPicPr>
          <p:cNvPr id="3" name="Picture 2">
            <a:extLst>
              <a:ext uri="{FF2B5EF4-FFF2-40B4-BE49-F238E27FC236}">
                <a16:creationId xmlns:a16="http://schemas.microsoft.com/office/drawing/2014/main" id="{1E641F16-E6CD-153A-EE07-4E2499A6F9C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BD761C41-571D-B6AE-585A-8CE087E4BF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0DB9DF12-FD3D-7A82-BC66-B448FE78FCFD}"/>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E0744F5E-8114-6FF7-AFA5-53BDCB483C73}"/>
              </a:ext>
            </a:extLst>
          </p:cNvPr>
          <p:cNvSpPr/>
          <p:nvPr/>
        </p:nvSpPr>
        <p:spPr>
          <a:xfrm>
            <a:off x="2669309" y="714568"/>
            <a:ext cx="6105237" cy="338554"/>
          </a:xfrm>
          <a:prstGeom prst="rect">
            <a:avLst/>
          </a:prstGeom>
          <a:noFill/>
        </p:spPr>
        <p:txBody>
          <a:bodyPr wrap="square" lIns="91440" tIns="45720" rIns="91440" bIns="45720">
            <a:spAutoFit/>
          </a:bodyPr>
          <a:lstStyle/>
          <a:p>
            <a:pPr algn="ctr"/>
            <a:r>
              <a:rPr lang="en-US" sz="1600" b="1" dirty="0"/>
              <a:t>Key Benchmarks &amp; Studies</a:t>
            </a:r>
            <a:endParaRPr lang="en-US" sz="1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ndParaRPr>
          </a:p>
        </p:txBody>
      </p:sp>
      <p:cxnSp>
        <p:nvCxnSpPr>
          <p:cNvPr id="16" name="Straight Connector 15">
            <a:extLst>
              <a:ext uri="{FF2B5EF4-FFF2-40B4-BE49-F238E27FC236}">
                <a16:creationId xmlns:a16="http://schemas.microsoft.com/office/drawing/2014/main" id="{1606C5B3-826E-FB42-AF28-968DC2ACF909}"/>
              </a:ext>
            </a:extLst>
          </p:cNvPr>
          <p:cNvCxnSpPr/>
          <p:nvPr/>
        </p:nvCxnSpPr>
        <p:spPr>
          <a:xfrm>
            <a:off x="5719839" y="1408373"/>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840849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D1D69C4-72D1-EAA4-E0BE-3396ED7AFB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B3A231-44BD-8448-B5A6-D5A962F1AD37}"/>
              </a:ext>
            </a:extLst>
          </p:cNvPr>
          <p:cNvSpPr>
            <a:spLocks noGrp="1"/>
          </p:cNvSpPr>
          <p:nvPr>
            <p:ph type="title" idx="4294967295"/>
          </p:nvPr>
        </p:nvSpPr>
        <p:spPr>
          <a:xfrm>
            <a:off x="0" y="0"/>
            <a:ext cx="12090400" cy="782637"/>
          </a:xfrm>
        </p:spPr>
        <p:style>
          <a:lnRef idx="1">
            <a:schemeClr val="accent6"/>
          </a:lnRef>
          <a:fillRef idx="2">
            <a:schemeClr val="accent6"/>
          </a:fillRef>
          <a:effectRef idx="1">
            <a:schemeClr val="accent6"/>
          </a:effectRef>
          <a:fontRef idx="minor">
            <a:schemeClr val="dk1"/>
          </a:fontRef>
        </p:style>
        <p:txBody>
          <a:bodyPr/>
          <a:lstStyle/>
          <a:p>
            <a:pPr algn="ctr"/>
            <a:r>
              <a:rPr lang="en-US" dirty="0"/>
              <a:t>Research Problem Statement</a:t>
            </a:r>
            <a:endParaRPr lang="en-AU" dirty="0"/>
          </a:p>
        </p:txBody>
      </p:sp>
      <p:sp>
        <p:nvSpPr>
          <p:cNvPr id="8" name="TextBox 7">
            <a:extLst>
              <a:ext uri="{FF2B5EF4-FFF2-40B4-BE49-F238E27FC236}">
                <a16:creationId xmlns:a16="http://schemas.microsoft.com/office/drawing/2014/main" id="{8B9A8B0A-A1C4-CA2A-E3E8-0131E3C576D3}"/>
              </a:ext>
            </a:extLst>
          </p:cNvPr>
          <p:cNvSpPr txBox="1"/>
          <p:nvPr/>
        </p:nvSpPr>
        <p:spPr>
          <a:xfrm>
            <a:off x="587835" y="1143328"/>
            <a:ext cx="3564000" cy="5215274"/>
          </a:xfrm>
          <a:prstGeom prst="rect">
            <a:avLst/>
          </a:prstGeom>
          <a:noFill/>
        </p:spPr>
        <p:txBody>
          <a:bodyPr wrap="square" rtlCol="0" anchor="ctr">
            <a:spAutoFit/>
          </a:bodyPr>
          <a:lstStyle/>
          <a:p>
            <a:pPr marL="87313" indent="-87313">
              <a:lnSpc>
                <a:spcPct val="150000"/>
              </a:lnSpc>
              <a:buNone/>
            </a:pPr>
            <a:r>
              <a:rPr lang="en-US" sz="2000" b="1" dirty="0">
                <a:latin typeface="Calibri" panose="020F0502020204030204" pitchFamily="34" charset="0"/>
                <a:ea typeface="Calibri" panose="020F0502020204030204" pitchFamily="34" charset="0"/>
                <a:cs typeface="Calibri" panose="020F0502020204030204" pitchFamily="34" charset="0"/>
              </a:rPr>
              <a:t>🔴 The Problem</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Fragmented GenAI benchmarks</a:t>
            </a:r>
            <a:r>
              <a:rPr lang="en-US" sz="2000" dirty="0">
                <a:latin typeface="Calibri" panose="020F0502020204030204" pitchFamily="34" charset="0"/>
                <a:ea typeface="Calibri" panose="020F0502020204030204" pitchFamily="34" charset="0"/>
                <a:cs typeface="Calibri" panose="020F0502020204030204" pitchFamily="34" charset="0"/>
              </a:rPr>
              <a:t> in cybersecurity</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No balance</a:t>
            </a:r>
            <a:r>
              <a:rPr lang="en-US" sz="2000" dirty="0">
                <a:latin typeface="Calibri" panose="020F0502020204030204" pitchFamily="34" charset="0"/>
                <a:ea typeface="Calibri" panose="020F0502020204030204" pitchFamily="34" charset="0"/>
                <a:cs typeface="Calibri" panose="020F0502020204030204" pitchFamily="34" charset="0"/>
              </a:rPr>
              <a:t> between cost efficiency and output quality</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Static datasets</a:t>
            </a:r>
            <a:r>
              <a:rPr lang="en-US" sz="2000" dirty="0">
                <a:latin typeface="Calibri" panose="020F0502020204030204" pitchFamily="34" charset="0"/>
                <a:ea typeface="Calibri" panose="020F0502020204030204" pitchFamily="34" charset="0"/>
                <a:cs typeface="Calibri" panose="020F0502020204030204" pitchFamily="34" charset="0"/>
              </a:rPr>
              <a:t> miss evolving SOC/GRC policies and threat landscapes</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Verbosity bias</a:t>
            </a:r>
            <a:r>
              <a:rPr lang="en-US" sz="2000" dirty="0">
                <a:latin typeface="Calibri" panose="020F0502020204030204" pitchFamily="34" charset="0"/>
                <a:ea typeface="Calibri" panose="020F0502020204030204" pitchFamily="34" charset="0"/>
                <a:cs typeface="Calibri" panose="020F0502020204030204" pitchFamily="34" charset="0"/>
              </a:rPr>
              <a:t> inflates scores for longer, less useful outputs</a:t>
            </a:r>
          </a:p>
          <a:p>
            <a:pPr marL="87313" indent="-87313">
              <a:lnSpc>
                <a:spcPct val="150000"/>
              </a:lnSpc>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FE9B613-7171-B080-6D13-C4673354907E}"/>
              </a:ext>
            </a:extLst>
          </p:cNvPr>
          <p:cNvSpPr txBox="1"/>
          <p:nvPr/>
        </p:nvSpPr>
        <p:spPr>
          <a:xfrm>
            <a:off x="4438127" y="1143328"/>
            <a:ext cx="3564000" cy="4401205"/>
          </a:xfrm>
          <a:prstGeom prst="rect">
            <a:avLst/>
          </a:prstGeom>
          <a:noFill/>
        </p:spPr>
        <p:txBody>
          <a:bodyPr wrap="square" rtlCol="0" anchor="ctr">
            <a:spAutoFit/>
          </a:bodyPr>
          <a:lstStyle/>
          <a:p>
            <a:pPr marL="273050" indent="-98425">
              <a:buNone/>
            </a:pPr>
            <a:r>
              <a:rPr lang="en-US" sz="2000" b="1" dirty="0">
                <a:latin typeface="Calibri" panose="020F0502020204030204" pitchFamily="34" charset="0"/>
                <a:ea typeface="Calibri" panose="020F0502020204030204" pitchFamily="34" charset="0"/>
                <a:cs typeface="Calibri" panose="020F0502020204030204" pitchFamily="34" charset="0"/>
              </a:rPr>
              <a:t>🟡 Why It Matters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SOC analysts</a:t>
            </a:r>
            <a:r>
              <a:rPr lang="en-US" sz="2000" dirty="0">
                <a:latin typeface="Calibri" panose="020F0502020204030204" pitchFamily="34" charset="0"/>
                <a:ea typeface="Calibri" panose="020F0502020204030204" pitchFamily="34" charset="0"/>
                <a:cs typeface="Calibri" panose="020F0502020204030204" pitchFamily="34" charset="0"/>
              </a:rPr>
              <a:t> need fast, concise, accurate outputs under time pressure</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GRC teams</a:t>
            </a:r>
            <a:r>
              <a:rPr lang="en-US" sz="2000" dirty="0">
                <a:latin typeface="Calibri" panose="020F0502020204030204" pitchFamily="34" charset="0"/>
                <a:ea typeface="Calibri" panose="020F0502020204030204" pitchFamily="34" charset="0"/>
                <a:cs typeface="Calibri" panose="020F0502020204030204" pitchFamily="34" charset="0"/>
              </a:rPr>
              <a:t> face strict audit and compliance deadlines</a:t>
            </a:r>
          </a:p>
          <a:p>
            <a:pPr marL="360363" indent="-185738">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Without integrated benchmarks, teams risk:</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Overspending</a:t>
            </a:r>
            <a:r>
              <a:rPr lang="en-US" sz="2000" dirty="0">
                <a:latin typeface="Calibri" panose="020F0502020204030204" pitchFamily="34" charset="0"/>
                <a:ea typeface="Calibri" panose="020F0502020204030204" pitchFamily="34" charset="0"/>
                <a:cs typeface="Calibri" panose="020F0502020204030204" pitchFamily="34" charset="0"/>
              </a:rPr>
              <a:t> on API costs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Biased or incomplete</a:t>
            </a:r>
            <a:r>
              <a:rPr lang="en-US" sz="2000" dirty="0">
                <a:latin typeface="Calibri" panose="020F0502020204030204" pitchFamily="34" charset="0"/>
                <a:ea typeface="Calibri" panose="020F0502020204030204" pitchFamily="34" charset="0"/>
                <a:cs typeface="Calibri" panose="020F0502020204030204" pitchFamily="34" charset="0"/>
              </a:rPr>
              <a:t> AI evaluations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Reliance</a:t>
            </a:r>
            <a:r>
              <a:rPr lang="en-US" sz="2000" dirty="0">
                <a:latin typeface="Calibri" panose="020F0502020204030204" pitchFamily="34" charset="0"/>
                <a:ea typeface="Calibri" panose="020F0502020204030204" pitchFamily="34" charset="0"/>
                <a:cs typeface="Calibri" panose="020F0502020204030204" pitchFamily="34" charset="0"/>
              </a:rPr>
              <a:t> on outdated benchmarks</a:t>
            </a:r>
          </a:p>
        </p:txBody>
      </p:sp>
      <p:sp>
        <p:nvSpPr>
          <p:cNvPr id="11" name="TextBox 10">
            <a:extLst>
              <a:ext uri="{FF2B5EF4-FFF2-40B4-BE49-F238E27FC236}">
                <a16:creationId xmlns:a16="http://schemas.microsoft.com/office/drawing/2014/main" id="{1D82C6C2-C787-742C-129C-3F0117E19C82}"/>
              </a:ext>
            </a:extLst>
          </p:cNvPr>
          <p:cNvSpPr txBox="1"/>
          <p:nvPr/>
        </p:nvSpPr>
        <p:spPr>
          <a:xfrm>
            <a:off x="8288419" y="1143328"/>
            <a:ext cx="3564000" cy="3477875"/>
          </a:xfrm>
          <a:prstGeom prst="rect">
            <a:avLst/>
          </a:prstGeom>
          <a:noFill/>
        </p:spPr>
        <p:txBody>
          <a:bodyPr wrap="square" rtlCol="0" anchor="ctr">
            <a:spAutoFit/>
          </a:bodyPr>
          <a:lstStyle/>
          <a:p>
            <a:pPr>
              <a:buNone/>
            </a:pPr>
            <a:r>
              <a:rPr lang="en-US" sz="2000" b="1" dirty="0">
                <a:latin typeface="Calibri" panose="020F0502020204030204" pitchFamily="34" charset="0"/>
                <a:ea typeface="Calibri" panose="020F0502020204030204" pitchFamily="34" charset="0"/>
                <a:cs typeface="Calibri" panose="020F0502020204030204" pitchFamily="34" charset="0"/>
              </a:rPr>
              <a:t>🟢 The Gap</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No platform currently offers:</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SOC/GRC rubric-based evaluation</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Token-level cost vs quality tracking</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Bias mitigation</a:t>
            </a:r>
            <a:r>
              <a:rPr lang="en-US" sz="2000" dirty="0">
                <a:latin typeface="Calibri" panose="020F0502020204030204" pitchFamily="34" charset="0"/>
                <a:ea typeface="Calibri" panose="020F0502020204030204" pitchFamily="34" charset="0"/>
                <a:cs typeface="Calibri" panose="020F0502020204030204" pitchFamily="34" charset="0"/>
              </a:rPr>
              <a:t> (e.g., FSP)</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Adaptive benchmark generation</a:t>
            </a:r>
            <a:r>
              <a:rPr lang="en-US" sz="2000" dirty="0">
                <a:latin typeface="Calibri" panose="020F0502020204030204" pitchFamily="34" charset="0"/>
                <a:ea typeface="Calibri" panose="020F0502020204030204" pitchFamily="34" charset="0"/>
                <a:cs typeface="Calibri" panose="020F0502020204030204" pitchFamily="34" charset="0"/>
              </a:rPr>
              <a:t> from policies and CTI feeds</a:t>
            </a:r>
          </a:p>
        </p:txBody>
      </p:sp>
      <p:cxnSp>
        <p:nvCxnSpPr>
          <p:cNvPr id="14" name="Straight Connector 13">
            <a:extLst>
              <a:ext uri="{FF2B5EF4-FFF2-40B4-BE49-F238E27FC236}">
                <a16:creationId xmlns:a16="http://schemas.microsoft.com/office/drawing/2014/main" id="{F9A1F5D6-6349-A4B4-3826-758555625EBB}"/>
              </a:ext>
            </a:extLst>
          </p:cNvPr>
          <p:cNvCxnSpPr>
            <a:cxnSpLocks/>
          </p:cNvCxnSpPr>
          <p:nvPr/>
        </p:nvCxnSpPr>
        <p:spPr>
          <a:xfrm>
            <a:off x="4247422" y="1487201"/>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8EFB4225-F998-8BD0-A335-2E40417F04FD}"/>
              </a:ext>
            </a:extLst>
          </p:cNvPr>
          <p:cNvCxnSpPr>
            <a:cxnSpLocks/>
          </p:cNvCxnSpPr>
          <p:nvPr/>
        </p:nvCxnSpPr>
        <p:spPr>
          <a:xfrm>
            <a:off x="8243718" y="1487201"/>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820759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7BD7CF5-302B-1068-C71A-C832DF2A6A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6DD81B-BAC4-06B5-96F9-196FBEE7E9BA}"/>
              </a:ext>
            </a:extLst>
          </p:cNvPr>
          <p:cNvSpPr>
            <a:spLocks noGrp="1"/>
          </p:cNvSpPr>
          <p:nvPr>
            <p:ph type="title"/>
          </p:nvPr>
        </p:nvSpPr>
        <p:spPr>
          <a:xfrm>
            <a:off x="1104840" y="0"/>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RQ1 - Prompt Length, Quality, and Cost</a:t>
            </a:r>
          </a:p>
        </p:txBody>
      </p:sp>
      <p:sp>
        <p:nvSpPr>
          <p:cNvPr id="8" name="Content Placeholder 7">
            <a:extLst>
              <a:ext uri="{FF2B5EF4-FFF2-40B4-BE49-F238E27FC236}">
                <a16:creationId xmlns:a16="http://schemas.microsoft.com/office/drawing/2014/main" id="{E2E96141-85AA-4648-5207-CD3829C6A66F}"/>
              </a:ext>
            </a:extLst>
          </p:cNvPr>
          <p:cNvSpPr>
            <a:spLocks noGrp="1"/>
          </p:cNvSpPr>
          <p:nvPr>
            <p:ph sz="half" idx="1"/>
          </p:nvPr>
        </p:nvSpPr>
        <p:spPr>
          <a:xfrm>
            <a:off x="184828" y="1137317"/>
            <a:ext cx="3380432" cy="4484176"/>
          </a:xfrm>
        </p:spPr>
        <p:txBody>
          <a:bodyPr wrap="square" numCol="1">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Evaluation Setup</a:t>
            </a: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Scenarios</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SOC incident analysis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CTI summary</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GRC compliance mapping</a:t>
            </a: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Prompt Design</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Length bins</a:t>
            </a:r>
            <a:r>
              <a:rPr lang="en-US" sz="18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Short: 150–200 tokens</a:t>
            </a:r>
          </a:p>
          <a:p>
            <a:pPr>
              <a:buNone/>
            </a:pPr>
            <a:r>
              <a:rPr lang="en-US" sz="1800" dirty="0">
                <a:latin typeface="Calibri" panose="020F0502020204030204" pitchFamily="34" charset="0"/>
                <a:ea typeface="Calibri" panose="020F0502020204030204" pitchFamily="34" charset="0"/>
                <a:cs typeface="Calibri" panose="020F0502020204030204" pitchFamily="34" charset="0"/>
              </a:rPr>
              <a:t>Medium: 400–600 </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A588243B-F1E7-BD17-ED5D-30C46E4C4E41}"/>
              </a:ext>
            </a:extLst>
          </p:cNvPr>
          <p:cNvSpPr>
            <a:spLocks noGrp="1"/>
          </p:cNvSpPr>
          <p:nvPr>
            <p:ph sz="half" idx="2"/>
          </p:nvPr>
        </p:nvSpPr>
        <p:spPr>
          <a:xfrm>
            <a:off x="7283582" y="1137317"/>
            <a:ext cx="4645153" cy="4824000"/>
          </a:xfrm>
        </p:spPr>
        <p:txBody>
          <a:bodyPr wrap="square">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 Measurements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Rubric scores</a:t>
            </a:r>
            <a:r>
              <a:rPr lang="en-US" sz="1800" dirty="0">
                <a:latin typeface="Calibri" panose="020F0502020204030204" pitchFamily="34" charset="0"/>
                <a:ea typeface="Calibri" panose="020F0502020204030204" pitchFamily="34" charset="0"/>
                <a:cs typeface="Calibri" panose="020F0502020204030204" pitchFamily="34" charset="0"/>
              </a:rPr>
              <a:t>: per dimension + composite</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Token usage</a:t>
            </a:r>
            <a:r>
              <a:rPr lang="en-US" sz="1800" dirty="0">
                <a:latin typeface="Calibri" panose="020F0502020204030204" pitchFamily="34" charset="0"/>
                <a:ea typeface="Calibri" panose="020F0502020204030204" pitchFamily="34" charset="0"/>
                <a:cs typeface="Calibri" panose="020F0502020204030204" pitchFamily="34" charset="0"/>
              </a:rPr>
              <a:t>: input/output</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AUD cost</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latency</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 Evaluation Outputs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Cost vs quality curves</a:t>
            </a:r>
            <a:r>
              <a:rPr lang="en-US" sz="1800" dirty="0">
                <a:latin typeface="Calibri" panose="020F0502020204030204" pitchFamily="34" charset="0"/>
                <a:ea typeface="Calibri" panose="020F0502020204030204" pitchFamily="34" charset="0"/>
                <a:cs typeface="Calibri" panose="020F0502020204030204" pitchFamily="34" charset="0"/>
              </a:rPr>
              <a:t> by model and scenario</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Marginal quality gain</a:t>
            </a:r>
            <a:r>
              <a:rPr lang="en-US" sz="1800" dirty="0">
                <a:latin typeface="Calibri" panose="020F0502020204030204" pitchFamily="34" charset="0"/>
                <a:ea typeface="Calibri" panose="020F0502020204030204" pitchFamily="34" charset="0"/>
                <a:cs typeface="Calibri" panose="020F0502020204030204" pitchFamily="34" charset="0"/>
              </a:rPr>
              <a:t> per 100 tokens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Plateau detection</a:t>
            </a:r>
            <a:r>
              <a:rPr lang="en-US" sz="1800" dirty="0">
                <a:latin typeface="Calibri" panose="020F0502020204030204" pitchFamily="34" charset="0"/>
                <a:ea typeface="Calibri" panose="020F0502020204030204" pitchFamily="34" charset="0"/>
                <a:cs typeface="Calibri" panose="020F0502020204030204" pitchFamily="34" charset="0"/>
              </a:rPr>
              <a:t> → recommended context window lengths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Comparison</a:t>
            </a:r>
            <a:r>
              <a:rPr lang="en-US" sz="1800" dirty="0">
                <a:latin typeface="Calibri" panose="020F0502020204030204" pitchFamily="34" charset="0"/>
                <a:ea typeface="Calibri" panose="020F0502020204030204" pitchFamily="34" charset="0"/>
                <a:cs typeface="Calibri" panose="020F0502020204030204" pitchFamily="34" charset="0"/>
              </a:rPr>
              <a:t>: raw scores vs </a:t>
            </a:r>
            <a:r>
              <a:rPr lang="en-US" sz="1800" b="1" dirty="0">
                <a:latin typeface="Calibri" panose="020F0502020204030204" pitchFamily="34" charset="0"/>
                <a:ea typeface="Calibri" panose="020F0502020204030204" pitchFamily="34" charset="0"/>
                <a:cs typeface="Calibri" panose="020F0502020204030204" pitchFamily="34" charset="0"/>
              </a:rPr>
              <a:t>FSP-adjusted scores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B5ED680-7D8B-ACBB-B334-01ED35CF4A8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39FE22D7-3D8F-82A1-C020-462F3969A8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B86667D0-142F-DD01-B297-F5336AE6CC58}"/>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A6908642-58B0-080B-CC41-960D8F307DD9}"/>
              </a:ext>
            </a:extLst>
          </p:cNvPr>
          <p:cNvSpPr/>
          <p:nvPr/>
        </p:nvSpPr>
        <p:spPr>
          <a:xfrm>
            <a:off x="1796709" y="502541"/>
            <a:ext cx="8598582" cy="584775"/>
          </a:xfrm>
          <a:prstGeom prst="rect">
            <a:avLst/>
          </a:prstGeom>
          <a:noFill/>
        </p:spPr>
        <p:txBody>
          <a:bodyPr wrap="square" lIns="91440" tIns="45720" rIns="91440" bIns="45720">
            <a:spAutoFit/>
          </a:bodyPr>
          <a:lstStyle/>
          <a:p>
            <a:pPr>
              <a:buNone/>
            </a:pPr>
            <a:r>
              <a:rPr lang="en-US" sz="1600" dirty="0"/>
              <a:t>Evaluation Plan: Experiment to quantify how prompt length impacts quality and cost in SOC/GRC tasks</a:t>
            </a:r>
          </a:p>
        </p:txBody>
      </p:sp>
      <p:cxnSp>
        <p:nvCxnSpPr>
          <p:cNvPr id="16" name="Straight Connector 15">
            <a:extLst>
              <a:ext uri="{FF2B5EF4-FFF2-40B4-BE49-F238E27FC236}">
                <a16:creationId xmlns:a16="http://schemas.microsoft.com/office/drawing/2014/main" id="{2FA20602-BBD7-D8DD-FBAD-2F0184752087}"/>
              </a:ext>
            </a:extLst>
          </p:cNvPr>
          <p:cNvCxnSpPr/>
          <p:nvPr/>
        </p:nvCxnSpPr>
        <p:spPr>
          <a:xfrm>
            <a:off x="3484638"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2" name="Content Placeholder 7">
            <a:extLst>
              <a:ext uri="{FF2B5EF4-FFF2-40B4-BE49-F238E27FC236}">
                <a16:creationId xmlns:a16="http://schemas.microsoft.com/office/drawing/2014/main" id="{983466CC-A1FD-0588-1890-D868F9844BF5}"/>
              </a:ext>
            </a:extLst>
          </p:cNvPr>
          <p:cNvSpPr txBox="1">
            <a:spLocks/>
          </p:cNvSpPr>
          <p:nvPr/>
        </p:nvSpPr>
        <p:spPr>
          <a:xfrm>
            <a:off x="3734205" y="1137317"/>
            <a:ext cx="3380432" cy="4824000"/>
          </a:xfrm>
          <a:prstGeom prst="rect">
            <a:avLst/>
          </a:prstGeom>
        </p:spPr>
        <p:txBody>
          <a:bodyPr vert="horz" wrap="square" lIns="91440" tIns="45720" rIns="91440" bIns="45720" numCol="1" rtlCol="0">
            <a:sp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Models &amp; Controls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Models: </a:t>
            </a:r>
            <a:r>
              <a:rPr lang="en-US" sz="1800" b="1" dirty="0">
                <a:latin typeface="Calibri" panose="020F0502020204030204" pitchFamily="34" charset="0"/>
                <a:ea typeface="Calibri" panose="020F0502020204030204" pitchFamily="34" charset="0"/>
                <a:cs typeface="Calibri" panose="020F0502020204030204" pitchFamily="34" charset="0"/>
              </a:rPr>
              <a:t>GPT-4o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Claude 3.5 Sonnet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Gemini 2.5</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Fixed temperature &amp; seeds</a:t>
            </a:r>
          </a:p>
          <a:p>
            <a:r>
              <a:rPr lang="en-US" sz="1800" dirty="0">
                <a:latin typeface="Calibri" panose="020F0502020204030204" pitchFamily="34" charset="0"/>
                <a:ea typeface="Calibri" panose="020F0502020204030204" pitchFamily="34" charset="0"/>
                <a:cs typeface="Calibri" panose="020F0502020204030204" pitchFamily="34" charset="0"/>
              </a:rPr>
              <a:t>Standardized max output tokens per bin</a:t>
            </a:r>
          </a:p>
          <a:p>
            <a:r>
              <a:rPr lang="en-US" sz="1800" b="1" dirty="0">
                <a:latin typeface="Calibri" panose="020F0502020204030204" pitchFamily="34" charset="0"/>
                <a:ea typeface="Calibri" panose="020F0502020204030204" pitchFamily="34" charset="0"/>
                <a:cs typeface="Calibri" panose="020F0502020204030204" pitchFamily="34" charset="0"/>
              </a:rPr>
              <a:t>Judge path</a:t>
            </a:r>
            <a:r>
              <a:rPr lang="en-US" sz="1800" dirty="0">
                <a:latin typeface="Calibri" panose="020F0502020204030204" pitchFamily="34" charset="0"/>
                <a:ea typeface="Calibri" panose="020F0502020204030204" pitchFamily="34" charset="0"/>
                <a:cs typeface="Calibri" panose="020F0502020204030204" pitchFamily="34" charset="0"/>
              </a:rPr>
              <a:t>:</a:t>
            </a:r>
          </a:p>
          <a:p>
            <a:pPr marL="742950" lvl="1" indent="-285750"/>
            <a:r>
              <a:rPr lang="en-US" b="1" dirty="0">
                <a:latin typeface="Calibri" panose="020F0502020204030204" pitchFamily="34" charset="0"/>
                <a:ea typeface="Calibri" panose="020F0502020204030204" pitchFamily="34" charset="0"/>
                <a:cs typeface="Calibri" panose="020F0502020204030204" pitchFamily="34" charset="0"/>
              </a:rPr>
              <a:t>7-dimension SOC/GRC rubric</a:t>
            </a:r>
          </a:p>
          <a:p>
            <a:pPr marL="742950" lvl="1" indent="-285750"/>
            <a:r>
              <a:rPr lang="en-US" b="1" dirty="0">
                <a:latin typeface="Calibri" panose="020F0502020204030204" pitchFamily="34" charset="0"/>
                <a:ea typeface="Calibri" panose="020F0502020204030204" pitchFamily="34" charset="0"/>
                <a:cs typeface="Calibri" panose="020F0502020204030204" pitchFamily="34" charset="0"/>
              </a:rPr>
              <a:t>Focus Sentence Prompting (FSP)</a:t>
            </a:r>
            <a:r>
              <a:rPr lang="en-US" dirty="0">
                <a:latin typeface="Calibri" panose="020F0502020204030204" pitchFamily="34" charset="0"/>
                <a:ea typeface="Calibri" panose="020F0502020204030204" pitchFamily="34" charset="0"/>
                <a:cs typeface="Calibri" panose="020F0502020204030204" pitchFamily="34" charset="0"/>
              </a:rPr>
              <a:t> to reduce verbosity bias</a:t>
            </a:r>
          </a:p>
        </p:txBody>
      </p:sp>
      <p:cxnSp>
        <p:nvCxnSpPr>
          <p:cNvPr id="6" name="Straight Connector 5">
            <a:extLst>
              <a:ext uri="{FF2B5EF4-FFF2-40B4-BE49-F238E27FC236}">
                <a16:creationId xmlns:a16="http://schemas.microsoft.com/office/drawing/2014/main" id="{CFB654F1-7A70-4C1F-313E-7827A1002B85}"/>
              </a:ext>
            </a:extLst>
          </p:cNvPr>
          <p:cNvCxnSpPr/>
          <p:nvPr/>
        </p:nvCxnSpPr>
        <p:spPr>
          <a:xfrm>
            <a:off x="7033357"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611692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83EBA6C-B207-DE63-F656-214D6F75DF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226133-AF46-3E0C-ED63-E515C4884401}"/>
              </a:ext>
            </a:extLst>
          </p:cNvPr>
          <p:cNvSpPr>
            <a:spLocks noGrp="1"/>
          </p:cNvSpPr>
          <p:nvPr>
            <p:ph type="title"/>
          </p:nvPr>
        </p:nvSpPr>
        <p:spPr>
          <a:xfrm>
            <a:off x="1104840" y="0"/>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RQ2: Adaptive Benchmarking for SOC/GRC</a:t>
            </a:r>
          </a:p>
        </p:txBody>
      </p:sp>
      <p:sp>
        <p:nvSpPr>
          <p:cNvPr id="8" name="Content Placeholder 7">
            <a:extLst>
              <a:ext uri="{FF2B5EF4-FFF2-40B4-BE49-F238E27FC236}">
                <a16:creationId xmlns:a16="http://schemas.microsoft.com/office/drawing/2014/main" id="{A22D7EB9-B3F4-9A1E-1F73-E79111D7FC6F}"/>
              </a:ext>
            </a:extLst>
          </p:cNvPr>
          <p:cNvSpPr>
            <a:spLocks noGrp="1"/>
          </p:cNvSpPr>
          <p:nvPr>
            <p:ph sz="half" idx="1"/>
          </p:nvPr>
        </p:nvSpPr>
        <p:spPr>
          <a:xfrm>
            <a:off x="184828" y="1137317"/>
            <a:ext cx="4973816" cy="2577500"/>
          </a:xfrm>
        </p:spPr>
        <p:txBody>
          <a:bodyPr wrap="square" numCol="1">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Evaluation Setup</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 sources: SOC/GRC policies + live CTI feeds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Prompt generation: Chroma-inspired pipeline (seed docs → candidate prompts → filtering)</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Baseline: </a:t>
            </a:r>
            <a:r>
              <a:rPr lang="en-US" sz="1800" dirty="0" err="1">
                <a:latin typeface="Calibri" panose="020F0502020204030204" pitchFamily="34" charset="0"/>
                <a:ea typeface="Calibri" panose="020F0502020204030204" pitchFamily="34" charset="0"/>
                <a:cs typeface="Calibri" panose="020F0502020204030204" pitchFamily="34" charset="0"/>
              </a:rPr>
              <a:t>CySecBench</a:t>
            </a:r>
            <a:r>
              <a:rPr lang="en-US" sz="1800" dirty="0">
                <a:latin typeface="Calibri" panose="020F0502020204030204" pitchFamily="34" charset="0"/>
                <a:ea typeface="Calibri" panose="020F0502020204030204" pitchFamily="34" charset="0"/>
                <a:cs typeface="Calibri" panose="020F0502020204030204" pitchFamily="34" charset="0"/>
              </a:rPr>
              <a:t> static dataset</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716656C0-1B15-A52D-5DA2-452797C64F10}"/>
              </a:ext>
            </a:extLst>
          </p:cNvPr>
          <p:cNvSpPr>
            <a:spLocks noGrp="1"/>
          </p:cNvSpPr>
          <p:nvPr>
            <p:ph sz="half" idx="2"/>
          </p:nvPr>
        </p:nvSpPr>
        <p:spPr>
          <a:xfrm>
            <a:off x="6180272" y="1186786"/>
            <a:ext cx="5910128" cy="4548296"/>
          </a:xfrm>
        </p:spPr>
        <p:txBody>
          <a:bodyPr wrap="square">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 Measurements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Relevance and coverage of prompts vs. static datasets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Rubric scores: per dimension + composite</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KL divergence to quantify distributional drift</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Token usage, AUD cost</a:t>
            </a:r>
          </a:p>
          <a:p>
            <a:pPr marL="0" indent="0" algn="ctr">
              <a:buNone/>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Evaluation Outputs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Comparative performance: Adaptive vs. </a:t>
            </a:r>
            <a:r>
              <a:rPr lang="en-US" sz="1800" dirty="0" err="1">
                <a:latin typeface="Calibri" panose="020F0502020204030204" pitchFamily="34" charset="0"/>
                <a:ea typeface="Calibri" panose="020F0502020204030204" pitchFamily="34" charset="0"/>
                <a:cs typeface="Calibri" panose="020F0502020204030204" pitchFamily="34" charset="0"/>
              </a:rPr>
              <a:t>CySecBench</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Coverage gains (% more relevant SOC/GRC prompts)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Cost vs. quality trade-offs under adaptive benchmarking</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Versioned benchmark sets for reproducibility</a:t>
            </a:r>
          </a:p>
        </p:txBody>
      </p:sp>
      <p:pic>
        <p:nvPicPr>
          <p:cNvPr id="3" name="Picture 2">
            <a:extLst>
              <a:ext uri="{FF2B5EF4-FFF2-40B4-BE49-F238E27FC236}">
                <a16:creationId xmlns:a16="http://schemas.microsoft.com/office/drawing/2014/main" id="{209F21E1-4B76-550F-3319-B90AC328F9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AFD3AB44-0F26-1D40-50DA-4B757AFDE4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C9C44BA5-BD96-99A2-8206-E37183BD51B1}"/>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906C3416-3A7E-AF40-4353-86C53EEC907C}"/>
              </a:ext>
            </a:extLst>
          </p:cNvPr>
          <p:cNvSpPr/>
          <p:nvPr/>
        </p:nvSpPr>
        <p:spPr>
          <a:xfrm>
            <a:off x="1796709" y="502541"/>
            <a:ext cx="8598582" cy="584775"/>
          </a:xfrm>
          <a:prstGeom prst="rect">
            <a:avLst/>
          </a:prstGeom>
          <a:noFill/>
        </p:spPr>
        <p:txBody>
          <a:bodyPr wrap="square" lIns="91440" tIns="45720" rIns="91440" bIns="45720">
            <a:spAutoFit/>
          </a:bodyPr>
          <a:lstStyle/>
          <a:p>
            <a:pPr>
              <a:buNone/>
            </a:pPr>
            <a:r>
              <a:rPr lang="en-US" sz="1600" dirty="0"/>
              <a:t>How can adaptive benchmarking improve coverage and relevance over static datasets? Evaluation Plan for SOC/GRC tasks</a:t>
            </a:r>
          </a:p>
        </p:txBody>
      </p:sp>
      <p:sp>
        <p:nvSpPr>
          <p:cNvPr id="2" name="Content Placeholder 7">
            <a:extLst>
              <a:ext uri="{FF2B5EF4-FFF2-40B4-BE49-F238E27FC236}">
                <a16:creationId xmlns:a16="http://schemas.microsoft.com/office/drawing/2014/main" id="{691A7574-E377-45E2-F363-02028764497B}"/>
              </a:ext>
            </a:extLst>
          </p:cNvPr>
          <p:cNvSpPr txBox="1">
            <a:spLocks/>
          </p:cNvSpPr>
          <p:nvPr/>
        </p:nvSpPr>
        <p:spPr>
          <a:xfrm>
            <a:off x="345919" y="3312834"/>
            <a:ext cx="4562495" cy="2245102"/>
          </a:xfrm>
          <a:prstGeom prst="rect">
            <a:avLst/>
          </a:prstGeom>
        </p:spPr>
        <p:txBody>
          <a:bodyPr vert="horz" wrap="square" lIns="91440" tIns="45720" rIns="91440" bIns="45720" numCol="1" rtlCol="0">
            <a:sp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Models &amp; Controls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GPT-4o, Claude 3.5, Gemini 2.5</a:t>
            </a:r>
          </a:p>
          <a:p>
            <a:r>
              <a:rPr lang="en-US" sz="1800" dirty="0">
                <a:latin typeface="Calibri" panose="020F0502020204030204" pitchFamily="34" charset="0"/>
                <a:ea typeface="Calibri" panose="020F0502020204030204" pitchFamily="34" charset="0"/>
                <a:cs typeface="Calibri" panose="020F0502020204030204" pitchFamily="34" charset="0"/>
              </a:rPr>
              <a:t>Standardized prompt sampling</a:t>
            </a:r>
          </a:p>
          <a:p>
            <a:r>
              <a:rPr lang="en-US" sz="1800" dirty="0">
                <a:latin typeface="Calibri" panose="020F0502020204030204" pitchFamily="34" charset="0"/>
                <a:ea typeface="Calibri" panose="020F0502020204030204" pitchFamily="34" charset="0"/>
                <a:cs typeface="Calibri" panose="020F0502020204030204" pitchFamily="34" charset="0"/>
              </a:rPr>
              <a:t>Judge: 7-dimension SOC/GRC rubric</a:t>
            </a:r>
          </a:p>
          <a:p>
            <a:r>
              <a:rPr lang="en-US" sz="1800" dirty="0">
                <a:latin typeface="Calibri" panose="020F0502020204030204" pitchFamily="34" charset="0"/>
                <a:ea typeface="Calibri" panose="020F0502020204030204" pitchFamily="34" charset="0"/>
                <a:cs typeface="Calibri" panose="020F0502020204030204" pitchFamily="34" charset="0"/>
              </a:rPr>
              <a:t>FSP applied to reduce verbosity bias</a:t>
            </a:r>
          </a:p>
        </p:txBody>
      </p:sp>
      <p:cxnSp>
        <p:nvCxnSpPr>
          <p:cNvPr id="6" name="Straight Connector 5">
            <a:extLst>
              <a:ext uri="{FF2B5EF4-FFF2-40B4-BE49-F238E27FC236}">
                <a16:creationId xmlns:a16="http://schemas.microsoft.com/office/drawing/2014/main" id="{5D129B8E-7FCC-819D-730E-4712AAD0C86F}"/>
              </a:ext>
            </a:extLst>
          </p:cNvPr>
          <p:cNvCxnSpPr/>
          <p:nvPr/>
        </p:nvCxnSpPr>
        <p:spPr>
          <a:xfrm>
            <a:off x="5834477"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04609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AA71B4D-C2C3-18EA-3136-702A37DEBC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4E56B2-2229-4A3E-B109-EE25A12E70F4}"/>
              </a:ext>
            </a:extLst>
          </p:cNvPr>
          <p:cNvSpPr>
            <a:spLocks noGrp="1"/>
          </p:cNvSpPr>
          <p:nvPr>
            <p:ph type="title"/>
          </p:nvPr>
        </p:nvSpPr>
        <p:spPr>
          <a:xfrm>
            <a:off x="962600" y="194178"/>
            <a:ext cx="9605635" cy="670560"/>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References</a:t>
            </a:r>
          </a:p>
        </p:txBody>
      </p:sp>
      <p:sp>
        <p:nvSpPr>
          <p:cNvPr id="8" name="Content Placeholder 7">
            <a:extLst>
              <a:ext uri="{FF2B5EF4-FFF2-40B4-BE49-F238E27FC236}">
                <a16:creationId xmlns:a16="http://schemas.microsoft.com/office/drawing/2014/main" id="{7C697F91-9B62-70CD-7AF8-96673B0BB42E}"/>
              </a:ext>
            </a:extLst>
          </p:cNvPr>
          <p:cNvSpPr>
            <a:spLocks noGrp="1"/>
          </p:cNvSpPr>
          <p:nvPr>
            <p:ph sz="half" idx="1"/>
          </p:nvPr>
        </p:nvSpPr>
        <p:spPr>
          <a:xfrm>
            <a:off x="184828" y="1137317"/>
            <a:ext cx="11428052" cy="4855945"/>
          </a:xfrm>
        </p:spPr>
        <p:txBody>
          <a:bodyPr wrap="square" numCol="1">
            <a:spAutoFit/>
          </a:bodyPr>
          <a:lstStyle/>
          <a:p>
            <a:pPr marL="342900" lvl="0" indent="-342900" rtl="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Catchpoint. (2024).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GenAI performance benchmarking</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Catchpoint.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4"/>
              </a:rPr>
              <a:t>https://www.catchpoint.com/learn/gen-ai-benchmark</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Domhan</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T., &amp; Zhu, D. (2025).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Same evaluation, more tokens: On the effect of input length for machine translation evaluation using large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5"/>
              </a:rPr>
              <a:t>https://arxiv.org/abs/2505.01761</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Hong, K.,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Troynikov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 Huber, J., &amp; McGuire, M. (2025).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Generative benchmarking</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Chroma.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6"/>
              </a:rPr>
              <a:t>https://research.trychroma.com/generative-benchmarking</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Srivastava, A., et al. (2023).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Beyond the imitation game: Quantifying and extrapolating the capabilities of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Transactions on Machine Learning Research</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7"/>
              </a:rPr>
              <a:t>https://openreview.net/forum?id=uyTL5Bvosj</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Wahréus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J., Hussain, A. M., &amp;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Papadimitratos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P. (2025). </a:t>
            </a:r>
            <a:r>
              <a:rPr lang="en-US" sz="1800" i="1" kern="0" dirty="0" err="1">
                <a:effectLst/>
                <a:latin typeface="Calibri" panose="020F0502020204030204" pitchFamily="34" charset="0"/>
                <a:ea typeface="Times New Roman" panose="02020603050405020304" pitchFamily="18" charset="0"/>
                <a:cs typeface="Calibri" panose="020F0502020204030204" pitchFamily="34" charset="0"/>
              </a:rPr>
              <a:t>CySecBench</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 Generative AI-based cybersecurity-focused prompt dataset for benchmarking large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8"/>
              </a:rPr>
              <a:t>https://arxiv.org/abs/2501.01335</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Zhang, C., Côté, M.-A.,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Albada</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M., Sankaran, A., Stokes, J. W., Wang, T., Abdi, A., Blum, W., &amp; Abdul-</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Mageed</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M. (2025). </a:t>
            </a:r>
            <a:r>
              <a:rPr lang="en-US" sz="1800" i="1" kern="0" dirty="0" err="1">
                <a:effectLst/>
                <a:latin typeface="Calibri" panose="020F0502020204030204" pitchFamily="34" charset="0"/>
                <a:ea typeface="Times New Roman" panose="02020603050405020304" pitchFamily="18" charset="0"/>
                <a:cs typeface="Calibri" panose="020F0502020204030204" pitchFamily="34" charset="0"/>
              </a:rPr>
              <a:t>DefenderBench</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 A toolkit for evaluating language agents in cybersecurity environments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9"/>
              </a:rPr>
              <a:t>https://arxiv.org/abs/2506.00739</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170D641-2A45-CEEC-FD56-87F2AF0557AD}"/>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7569FAAF-8893-5138-EEF2-70642912EF2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E4CE2DDC-C920-CFFA-AF2F-F4E18DD80D05}"/>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Tree>
    <p:extLst>
      <p:ext uri="{BB962C8B-B14F-4D97-AF65-F5344CB8AC3E}">
        <p14:creationId xmlns:p14="http://schemas.microsoft.com/office/powerpoint/2010/main" val="354841978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a:xfrm>
            <a:off x="361000" y="258419"/>
            <a:ext cx="11470000" cy="1049235"/>
          </a:xfrm>
        </p:spPr>
        <p:txBody>
          <a:bodyPr/>
          <a:lstStyle/>
          <a:p>
            <a:r>
              <a:rPr lang="en-AU" dirty="0"/>
              <a:t>Appendix A: Cybersecurity LLM Evaluation Rubric</a:t>
            </a:r>
          </a:p>
        </p:txBody>
      </p:sp>
      <p:graphicFrame>
        <p:nvGraphicFramePr>
          <p:cNvPr id="3" name="Table 2">
            <a:extLst>
              <a:ext uri="{FF2B5EF4-FFF2-40B4-BE49-F238E27FC236}">
                <a16:creationId xmlns:a16="http://schemas.microsoft.com/office/drawing/2014/main" id="{CF268B2A-E44F-89C6-B95E-B0C6C8A44A1F}"/>
              </a:ext>
            </a:extLst>
          </p:cNvPr>
          <p:cNvGraphicFramePr>
            <a:graphicFrameLocks noGrp="1"/>
          </p:cNvGraphicFramePr>
          <p:nvPr>
            <p:extLst>
              <p:ext uri="{D42A27DB-BD31-4B8C-83A1-F6EECF244321}">
                <p14:modId xmlns:p14="http://schemas.microsoft.com/office/powerpoint/2010/main" val="3641358257"/>
              </p:ext>
            </p:extLst>
          </p:nvPr>
        </p:nvGraphicFramePr>
        <p:xfrm>
          <a:off x="0" y="812800"/>
          <a:ext cx="12192000" cy="5346698"/>
        </p:xfrm>
        <a:graphic>
          <a:graphicData uri="http://schemas.openxmlformats.org/drawingml/2006/table">
            <a:tbl>
              <a:tblPr>
                <a:tableStyleId>{08FB837D-C827-4EFA-A057-4D05807E0F7C}</a:tableStyleId>
              </a:tblPr>
              <a:tblGrid>
                <a:gridCol w="1775534">
                  <a:extLst>
                    <a:ext uri="{9D8B030D-6E8A-4147-A177-3AD203B41FA5}">
                      <a16:colId xmlns:a16="http://schemas.microsoft.com/office/drawing/2014/main" val="4111437626"/>
                    </a:ext>
                  </a:extLst>
                </a:gridCol>
                <a:gridCol w="4984647">
                  <a:extLst>
                    <a:ext uri="{9D8B030D-6E8A-4147-A177-3AD203B41FA5}">
                      <a16:colId xmlns:a16="http://schemas.microsoft.com/office/drawing/2014/main" val="899009351"/>
                    </a:ext>
                  </a:extLst>
                </a:gridCol>
                <a:gridCol w="5431819">
                  <a:extLst>
                    <a:ext uri="{9D8B030D-6E8A-4147-A177-3AD203B41FA5}">
                      <a16:colId xmlns:a16="http://schemas.microsoft.com/office/drawing/2014/main" val="467591121"/>
                    </a:ext>
                  </a:extLst>
                </a:gridCol>
              </a:tblGrid>
              <a:tr h="314313">
                <a:tc>
                  <a:txBody>
                    <a:bodyPr/>
                    <a:lstStyle/>
                    <a:p>
                      <a:r>
                        <a:rPr lang="en-US" sz="1400" b="1" cap="all" baseline="0" dirty="0">
                          <a:latin typeface="+mj-lt"/>
                          <a:cs typeface="+mj-cs"/>
                        </a:rPr>
                        <a:t>Dimension</a:t>
                      </a:r>
                    </a:p>
                  </a:txBody>
                  <a:tcPr marL="42588" marR="42588" marT="21294" marB="21294" anchor="ctr"/>
                </a:tc>
                <a:tc>
                  <a:txBody>
                    <a:bodyPr/>
                    <a:lstStyle/>
                    <a:p>
                      <a:r>
                        <a:rPr lang="en-US" sz="1400" b="1" cap="all" baseline="0">
                          <a:latin typeface="+mj-lt"/>
                          <a:cs typeface="+mj-cs"/>
                        </a:rPr>
                        <a:t>What It Evaluates</a:t>
                      </a:r>
                    </a:p>
                  </a:txBody>
                  <a:tcPr marL="42588" marR="42588" marT="21294" marB="21294" anchor="ctr"/>
                </a:tc>
                <a:tc>
                  <a:txBody>
                    <a:bodyPr/>
                    <a:lstStyle/>
                    <a:p>
                      <a:r>
                        <a:rPr lang="en-US" sz="1400" b="1" cap="all" baseline="0" dirty="0">
                          <a:latin typeface="+mj-lt"/>
                          <a:cs typeface="+mj-cs"/>
                        </a:rPr>
                        <a:t>Scoring Guide</a:t>
                      </a:r>
                    </a:p>
                  </a:txBody>
                  <a:tcPr marL="42588" marR="42588" marT="21294" marB="21294" anchor="ctr"/>
                </a:tc>
                <a:extLst>
                  <a:ext uri="{0D108BD9-81ED-4DB2-BD59-A6C34878D82A}">
                    <a16:rowId xmlns:a16="http://schemas.microsoft.com/office/drawing/2014/main" val="901166798"/>
                  </a:ext>
                </a:extLst>
              </a:tr>
              <a:tr h="838341">
                <a:tc>
                  <a:txBody>
                    <a:bodyPr/>
                    <a:lstStyle/>
                    <a:p>
                      <a:pPr marL="0" indent="0">
                        <a:buFont typeface="+mj-lt"/>
                        <a:buNone/>
                      </a:pPr>
                      <a:r>
                        <a:rPr lang="en-US" sz="1400" b="1" dirty="0"/>
                        <a:t>1. Technical Accuracy</a:t>
                      </a:r>
                      <a:endParaRPr lang="en-US" sz="1400" dirty="0"/>
                    </a:p>
                  </a:txBody>
                  <a:tcPr marL="42588" marR="42588" marT="21294" marB="21294" anchor="ctr"/>
                </a:tc>
                <a:tc>
                  <a:txBody>
                    <a:bodyPr/>
                    <a:lstStyle/>
                    <a:p>
                      <a:r>
                        <a:rPr lang="en-US" sz="1400"/>
                        <a:t>Factual correctness, terminology usage, and proper alignment with real-world cybersecurity models</a:t>
                      </a:r>
                    </a:p>
                  </a:txBody>
                  <a:tcPr marL="42588" marR="42588" marT="21294" marB="21294" anchor="ctr"/>
                </a:tc>
                <a:tc>
                  <a:txBody>
                    <a:bodyPr/>
                    <a:lstStyle/>
                    <a:p>
                      <a:r>
                        <a:rPr lang="en-US" sz="1400" b="1" dirty="0"/>
                        <a:t>Low</a:t>
                      </a:r>
                      <a:r>
                        <a:rPr lang="en-US" sz="1400" dirty="0"/>
                        <a:t>: Hallucinated threats/tools; misused concepts (e.g., confusing hashing vs encryption) </a:t>
                      </a:r>
                      <a:r>
                        <a:rPr lang="en-US" sz="1400" b="1" dirty="0"/>
                        <a:t>High</a:t>
                      </a:r>
                      <a:r>
                        <a:rPr lang="en-US" sz="1400" dirty="0"/>
                        <a:t>: Verifies claims, uses MITRE, CVEs, or NIST references precisely</a:t>
                      </a:r>
                    </a:p>
                  </a:txBody>
                  <a:tcPr marL="42588" marR="42588" marT="21294" marB="21294" anchor="ctr"/>
                </a:tc>
                <a:extLst>
                  <a:ext uri="{0D108BD9-81ED-4DB2-BD59-A6C34878D82A}">
                    <a16:rowId xmlns:a16="http://schemas.microsoft.com/office/drawing/2014/main" val="2529832678"/>
                  </a:ext>
                </a:extLst>
              </a:tr>
              <a:tr h="838341">
                <a:tc>
                  <a:txBody>
                    <a:bodyPr/>
                    <a:lstStyle/>
                    <a:p>
                      <a:pPr marL="0" indent="0">
                        <a:buFont typeface="+mj-lt"/>
                        <a:buNone/>
                      </a:pPr>
                      <a:r>
                        <a:rPr lang="en-US" sz="1400" b="1" dirty="0"/>
                        <a:t>2. Actionability</a:t>
                      </a:r>
                      <a:endParaRPr lang="en-US" sz="1400" dirty="0"/>
                    </a:p>
                  </a:txBody>
                  <a:tcPr marL="42588" marR="42588" marT="21294" marB="21294" anchor="ctr"/>
                </a:tc>
                <a:tc>
                  <a:txBody>
                    <a:bodyPr/>
                    <a:lstStyle/>
                    <a:p>
                      <a:r>
                        <a:rPr lang="en-US" sz="1400"/>
                        <a:t>Does the response deliver step-by-step, operationally usable security guidance?</a:t>
                      </a:r>
                    </a:p>
                  </a:txBody>
                  <a:tcPr marL="42588" marR="42588" marT="21294" marB="21294" anchor="ctr"/>
                </a:tc>
                <a:tc>
                  <a:txBody>
                    <a:bodyPr/>
                    <a:lstStyle/>
                    <a:p>
                      <a:r>
                        <a:rPr lang="en-US" sz="1400" b="1" dirty="0"/>
                        <a:t>Low</a:t>
                      </a:r>
                      <a:r>
                        <a:rPr lang="en-US" sz="1400" dirty="0"/>
                        <a:t>: Generic, abstract summaries without task guidance </a:t>
                      </a:r>
                      <a:r>
                        <a:rPr lang="en-US" sz="1400" b="1" dirty="0"/>
                        <a:t>High</a:t>
                      </a:r>
                      <a:r>
                        <a:rPr lang="en-US" sz="1400" dirty="0"/>
                        <a:t>: Detailed instructions (e.g., containment, triage steps, ISO/NIST controls)</a:t>
                      </a:r>
                    </a:p>
                  </a:txBody>
                  <a:tcPr marL="42588" marR="42588" marT="21294" marB="21294" anchor="ctr"/>
                </a:tc>
                <a:extLst>
                  <a:ext uri="{0D108BD9-81ED-4DB2-BD59-A6C34878D82A}">
                    <a16:rowId xmlns:a16="http://schemas.microsoft.com/office/drawing/2014/main" val="3969925539"/>
                  </a:ext>
                </a:extLst>
              </a:tr>
              <a:tr h="576327">
                <a:tc>
                  <a:txBody>
                    <a:bodyPr/>
                    <a:lstStyle/>
                    <a:p>
                      <a:pPr marL="0" indent="0">
                        <a:buFont typeface="+mj-lt"/>
                        <a:buNone/>
                      </a:pPr>
                      <a:r>
                        <a:rPr lang="en-US" sz="1400" b="1" dirty="0"/>
                        <a:t>3. Completeness</a:t>
                      </a:r>
                      <a:endParaRPr lang="en-US" sz="1400" dirty="0"/>
                    </a:p>
                  </a:txBody>
                  <a:tcPr marL="42588" marR="42588" marT="21294" marB="21294" anchor="ctr"/>
                </a:tc>
                <a:tc>
                  <a:txBody>
                    <a:bodyPr/>
                    <a:lstStyle/>
                    <a:p>
                      <a:r>
                        <a:rPr lang="en-US" sz="1400"/>
                        <a:t>Fulfillment of all prompt components and security-relevant context coverage</a:t>
                      </a:r>
                    </a:p>
                  </a:txBody>
                  <a:tcPr marL="42588" marR="42588" marT="21294" marB="21294" anchor="ctr"/>
                </a:tc>
                <a:tc>
                  <a:txBody>
                    <a:bodyPr/>
                    <a:lstStyle/>
                    <a:p>
                      <a:r>
                        <a:rPr lang="en-US" sz="1400" b="1"/>
                        <a:t>Low</a:t>
                      </a:r>
                      <a:r>
                        <a:rPr lang="en-US" sz="1400"/>
                        <a:t>: Omits important prompt tasks or partial info </a:t>
                      </a:r>
                      <a:r>
                        <a:rPr lang="en-US" sz="1400" b="1"/>
                        <a:t>High</a:t>
                      </a:r>
                      <a:r>
                        <a:rPr lang="en-US" sz="1400"/>
                        <a:t>: Every aspect of the prompt is addressed with contextual detail</a:t>
                      </a:r>
                    </a:p>
                  </a:txBody>
                  <a:tcPr marL="42588" marR="42588" marT="21294" marB="21294" anchor="ctr"/>
                </a:tc>
                <a:extLst>
                  <a:ext uri="{0D108BD9-81ED-4DB2-BD59-A6C34878D82A}">
                    <a16:rowId xmlns:a16="http://schemas.microsoft.com/office/drawing/2014/main" val="1056823531"/>
                  </a:ext>
                </a:extLst>
              </a:tr>
              <a:tr h="576327">
                <a:tc>
                  <a:txBody>
                    <a:bodyPr/>
                    <a:lstStyle/>
                    <a:p>
                      <a:pPr marL="0" indent="0">
                        <a:buFont typeface="+mj-lt"/>
                        <a:buNone/>
                      </a:pPr>
                      <a:r>
                        <a:rPr lang="en-US" sz="1400" b="1" dirty="0"/>
                        <a:t>4. Compliance Alignment</a:t>
                      </a:r>
                      <a:endParaRPr lang="en-US" sz="1400" dirty="0"/>
                    </a:p>
                  </a:txBody>
                  <a:tcPr marL="42588" marR="42588" marT="21294" marB="21294" anchor="ctr"/>
                </a:tc>
                <a:tc>
                  <a:txBody>
                    <a:bodyPr/>
                    <a:lstStyle/>
                    <a:p>
                      <a:r>
                        <a:rPr lang="en-US" sz="1400"/>
                        <a:t>Whether recommendations adhere to regulatory frameworks and policies</a:t>
                      </a:r>
                    </a:p>
                  </a:txBody>
                  <a:tcPr marL="42588" marR="42588" marT="21294" marB="21294" anchor="ctr"/>
                </a:tc>
                <a:tc>
                  <a:txBody>
                    <a:bodyPr/>
                    <a:lstStyle/>
                    <a:p>
                      <a:r>
                        <a:rPr lang="en-US" sz="1400" b="1"/>
                        <a:t>Low</a:t>
                      </a:r>
                      <a:r>
                        <a:rPr lang="en-US" sz="1400"/>
                        <a:t>: Gives illegal or policy-violating suggestions </a:t>
                      </a:r>
                      <a:r>
                        <a:rPr lang="en-US" sz="1400" b="1"/>
                        <a:t>High</a:t>
                      </a:r>
                      <a:r>
                        <a:rPr lang="en-US" sz="1400"/>
                        <a:t>: Explicitly maps advice to NIST 800-53, ISO 27001, GDPR, etc.</a:t>
                      </a:r>
                    </a:p>
                  </a:txBody>
                  <a:tcPr marL="42588" marR="42588" marT="21294" marB="21294" anchor="ctr"/>
                </a:tc>
                <a:extLst>
                  <a:ext uri="{0D108BD9-81ED-4DB2-BD59-A6C34878D82A}">
                    <a16:rowId xmlns:a16="http://schemas.microsoft.com/office/drawing/2014/main" val="3120813262"/>
                  </a:ext>
                </a:extLst>
              </a:tr>
              <a:tr h="667356">
                <a:tc>
                  <a:txBody>
                    <a:bodyPr/>
                    <a:lstStyle/>
                    <a:p>
                      <a:pPr marL="0" indent="0">
                        <a:buFont typeface="+mj-lt"/>
                        <a:buNone/>
                      </a:pPr>
                      <a:r>
                        <a:rPr lang="en-US" sz="1400" b="1" dirty="0"/>
                        <a:t>5. Risk Awareness</a:t>
                      </a:r>
                      <a:endParaRPr lang="en-US" sz="1400" dirty="0"/>
                    </a:p>
                  </a:txBody>
                  <a:tcPr marL="42588" marR="42588" marT="21294" marB="21294" anchor="ctr"/>
                </a:tc>
                <a:tc>
                  <a:txBody>
                    <a:bodyPr/>
                    <a:lstStyle/>
                    <a:p>
                      <a:r>
                        <a:rPr lang="en-US" sz="1400" dirty="0"/>
                        <a:t>Identifying, analyzing, and mitigating risks in the context of the response</a:t>
                      </a:r>
                    </a:p>
                  </a:txBody>
                  <a:tcPr marL="42588" marR="42588" marT="21294" marB="21294" anchor="ctr"/>
                </a:tc>
                <a:tc>
                  <a:txBody>
                    <a:bodyPr/>
                    <a:lstStyle/>
                    <a:p>
                      <a:r>
                        <a:rPr lang="en-US" sz="1400" b="1" dirty="0"/>
                        <a:t>Low</a:t>
                      </a:r>
                      <a:r>
                        <a:rPr lang="en-US" sz="1400" dirty="0"/>
                        <a:t>: Ignores threat implications, impact or risk likelihood </a:t>
                      </a:r>
                      <a:r>
                        <a:rPr lang="en-US" sz="1400" b="1" dirty="0"/>
                        <a:t>High</a:t>
                      </a:r>
                      <a:r>
                        <a:rPr lang="en-US" sz="1400" dirty="0"/>
                        <a:t>: Includes threat modeling, risk matrixing, or control strategies</a:t>
                      </a:r>
                    </a:p>
                  </a:txBody>
                  <a:tcPr marL="42588" marR="42588" marT="21294" marB="21294" anchor="ctr"/>
                </a:tc>
                <a:extLst>
                  <a:ext uri="{0D108BD9-81ED-4DB2-BD59-A6C34878D82A}">
                    <a16:rowId xmlns:a16="http://schemas.microsoft.com/office/drawing/2014/main" val="2012118783"/>
                  </a:ext>
                </a:extLst>
              </a:tr>
              <a:tr h="838341">
                <a:tc>
                  <a:txBody>
                    <a:bodyPr/>
                    <a:lstStyle/>
                    <a:p>
                      <a:pPr marL="0" indent="0">
                        <a:buFont typeface="+mj-lt"/>
                        <a:buNone/>
                      </a:pPr>
                      <a:r>
                        <a:rPr lang="en-US" sz="1400" b="1" kern="1200" dirty="0">
                          <a:solidFill>
                            <a:schemeClr val="dk1"/>
                          </a:solidFill>
                          <a:latin typeface="+mn-lt"/>
                          <a:ea typeface="+mn-ea"/>
                          <a:cs typeface="+mn-cs"/>
                        </a:rPr>
                        <a:t>6.Relevance</a:t>
                      </a:r>
                    </a:p>
                  </a:txBody>
                  <a:tcPr marL="42588" marR="42588" marT="21294" marB="21294" anchor="ctr"/>
                </a:tc>
                <a:tc>
                  <a:txBody>
                    <a:bodyPr/>
                    <a:lstStyle/>
                    <a:p>
                      <a:r>
                        <a:rPr lang="en-US" sz="1400" kern="1200" dirty="0">
                          <a:solidFill>
                            <a:schemeClr val="dk1"/>
                          </a:solidFill>
                          <a:latin typeface="+mn-lt"/>
                          <a:ea typeface="+mn-ea"/>
                          <a:cs typeface="+mn-cs"/>
                        </a:rPr>
                        <a:t>Alignment of response content with the specific context and goal of the prompt</a:t>
                      </a:r>
                      <a:r>
                        <a:rPr lang="en-US" sz="1400" dirty="0"/>
                        <a:t>	</a:t>
                      </a:r>
                    </a:p>
                  </a:txBody>
                  <a:tcPr anchor="ctr"/>
                </a:tc>
                <a:tc>
                  <a:txBody>
                    <a:bodyPr/>
                    <a:lstStyle/>
                    <a:p>
                      <a:r>
                        <a:rPr lang="en-US" sz="1400" b="1" dirty="0"/>
                        <a:t>Low</a:t>
                      </a:r>
                      <a:r>
                        <a:rPr lang="en-US" sz="1400" dirty="0"/>
                        <a:t>: Response drifts from prompt intent or introduces unrelated content </a:t>
                      </a:r>
                      <a:r>
                        <a:rPr lang="en-US" sz="1400" b="1" dirty="0"/>
                        <a:t>High</a:t>
                      </a:r>
                      <a:r>
                        <a:rPr lang="en-US" sz="1400" dirty="0"/>
                        <a:t>: Directly addresses task goals using domain-relevant terminology and scenario framing</a:t>
                      </a:r>
                    </a:p>
                  </a:txBody>
                  <a:tcPr marL="42588" marR="42588" marT="21294" marB="21294" anchor="ctr"/>
                </a:tc>
                <a:extLst>
                  <a:ext uri="{0D108BD9-81ED-4DB2-BD59-A6C34878D82A}">
                    <a16:rowId xmlns:a16="http://schemas.microsoft.com/office/drawing/2014/main" val="1788102109"/>
                  </a:ext>
                </a:extLst>
              </a:tr>
              <a:tr h="697352">
                <a:tc>
                  <a:txBody>
                    <a:bodyPr/>
                    <a:lstStyle/>
                    <a:p>
                      <a:pPr marL="0" indent="0" algn="l" defTabSz="914400" rtl="0" eaLnBrk="1" latinLnBrk="0" hangingPunct="1">
                        <a:buFont typeface="+mj-lt"/>
                        <a:buNone/>
                      </a:pPr>
                      <a:r>
                        <a:rPr lang="en-US" sz="1400" b="1" kern="1200" dirty="0">
                          <a:solidFill>
                            <a:schemeClr val="dk1"/>
                          </a:solidFill>
                          <a:latin typeface="+mn-lt"/>
                          <a:ea typeface="+mn-ea"/>
                          <a:cs typeface="+mn-cs"/>
                        </a:rPr>
                        <a:t>7.Clarity</a:t>
                      </a:r>
                    </a:p>
                  </a:txBody>
                  <a:tcPr marL="42588" marR="42588" marT="21294" marB="21294" anchor="ctr"/>
                </a:tc>
                <a:tc>
                  <a:txBody>
                    <a:bodyPr/>
                    <a:lstStyle/>
                    <a:p>
                      <a:r>
                        <a:rPr lang="en-US" sz="1400" kern="1200" dirty="0">
                          <a:solidFill>
                            <a:schemeClr val="dk1"/>
                          </a:solidFill>
                          <a:latin typeface="+mn-lt"/>
                          <a:ea typeface="+mn-ea"/>
                          <a:cs typeface="+mn-cs"/>
                        </a:rPr>
                        <a:t>Linguistic and structural clarity of the response; ease of comprehension for practitioners</a:t>
                      </a:r>
                      <a:r>
                        <a:rPr lang="en-US" sz="1400" dirty="0"/>
                        <a:t>	</a:t>
                      </a:r>
                    </a:p>
                  </a:txBody>
                  <a:tcPr marL="42588" marR="42588" marT="21294" marB="21294" anchor="ctr"/>
                </a:tc>
                <a:tc>
                  <a:txBody>
                    <a:bodyPr/>
                    <a:lstStyle/>
                    <a:p>
                      <a:r>
                        <a:rPr lang="en-US" sz="1400" b="1" dirty="0"/>
                        <a:t>Low</a:t>
                      </a:r>
                      <a:r>
                        <a:rPr lang="en-US" sz="1400" dirty="0"/>
                        <a:t>: Ambiguous, jargon-heavy, or convoluted language impedes understanding </a:t>
                      </a:r>
                      <a:r>
                        <a:rPr lang="en-US" sz="1400" b="1" dirty="0"/>
                        <a:t>High</a:t>
                      </a:r>
                      <a:r>
                        <a:rPr lang="en-US" sz="1400" dirty="0"/>
                        <a:t>: Clear, concise structure using readable language; includes bulleting or step formatting where appropriate</a:t>
                      </a:r>
                    </a:p>
                  </a:txBody>
                  <a:tcPr marL="42588" marR="42588" marT="21294" marB="21294" anchor="ctr"/>
                </a:tc>
                <a:extLst>
                  <a:ext uri="{0D108BD9-81ED-4DB2-BD59-A6C34878D82A}">
                    <a16:rowId xmlns:a16="http://schemas.microsoft.com/office/drawing/2014/main" val="428065899"/>
                  </a:ext>
                </a:extLst>
              </a:tr>
            </a:tbl>
          </a:graphicData>
        </a:graphic>
      </p:graphicFrame>
    </p:spTree>
    <p:extLst>
      <p:ext uri="{BB962C8B-B14F-4D97-AF65-F5344CB8AC3E}">
        <p14:creationId xmlns:p14="http://schemas.microsoft.com/office/powerpoint/2010/main" val="260774911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2558115-FE4C-9D22-ED35-61122BC6C3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71700A-4019-7904-45CA-0C294C340453}"/>
              </a:ext>
            </a:extLst>
          </p:cNvPr>
          <p:cNvSpPr>
            <a:spLocks noGrp="1"/>
          </p:cNvSpPr>
          <p:nvPr>
            <p:ph type="title"/>
          </p:nvPr>
        </p:nvSpPr>
        <p:spPr>
          <a:xfrm>
            <a:off x="361000" y="258419"/>
            <a:ext cx="11470000" cy="1049235"/>
          </a:xfrm>
        </p:spPr>
        <p:txBody>
          <a:bodyPr/>
          <a:lstStyle/>
          <a:p>
            <a:r>
              <a:rPr lang="en-AU" dirty="0"/>
              <a:t>Appendix B: </a:t>
            </a:r>
            <a:r>
              <a:rPr lang="en-US" dirty="0"/>
              <a:t>Key Literature (1/2)</a:t>
            </a:r>
            <a:endParaRPr lang="en-AU" dirty="0"/>
          </a:p>
        </p:txBody>
      </p:sp>
      <p:graphicFrame>
        <p:nvGraphicFramePr>
          <p:cNvPr id="2" name="Table 1">
            <a:extLst>
              <a:ext uri="{FF2B5EF4-FFF2-40B4-BE49-F238E27FC236}">
                <a16:creationId xmlns:a16="http://schemas.microsoft.com/office/drawing/2014/main" id="{0417E932-9177-D08B-0B85-7E52E1BF07CA}"/>
              </a:ext>
            </a:extLst>
          </p:cNvPr>
          <p:cNvGraphicFramePr>
            <a:graphicFrameLocks noGrp="1"/>
          </p:cNvGraphicFramePr>
          <p:nvPr>
            <p:extLst>
              <p:ext uri="{D42A27DB-BD31-4B8C-83A1-F6EECF244321}">
                <p14:modId xmlns:p14="http://schemas.microsoft.com/office/powerpoint/2010/main" val="1509571611"/>
              </p:ext>
            </p:extLst>
          </p:nvPr>
        </p:nvGraphicFramePr>
        <p:xfrm>
          <a:off x="190500" y="1143000"/>
          <a:ext cx="11877676" cy="4919869"/>
        </p:xfrm>
        <a:graphic>
          <a:graphicData uri="http://schemas.openxmlformats.org/drawingml/2006/table">
            <a:tbl>
              <a:tblPr>
                <a:tableStyleId>{08FB837D-C827-4EFA-A057-4D05807E0F7C}</a:tableStyleId>
              </a:tblPr>
              <a:tblGrid>
                <a:gridCol w="3054259">
                  <a:extLst>
                    <a:ext uri="{9D8B030D-6E8A-4147-A177-3AD203B41FA5}">
                      <a16:colId xmlns:a16="http://schemas.microsoft.com/office/drawing/2014/main" val="1307071349"/>
                    </a:ext>
                  </a:extLst>
                </a:gridCol>
                <a:gridCol w="4055075">
                  <a:extLst>
                    <a:ext uri="{9D8B030D-6E8A-4147-A177-3AD203B41FA5}">
                      <a16:colId xmlns:a16="http://schemas.microsoft.com/office/drawing/2014/main" val="1408531810"/>
                    </a:ext>
                  </a:extLst>
                </a:gridCol>
                <a:gridCol w="2384171">
                  <a:extLst>
                    <a:ext uri="{9D8B030D-6E8A-4147-A177-3AD203B41FA5}">
                      <a16:colId xmlns:a16="http://schemas.microsoft.com/office/drawing/2014/main" val="2486673752"/>
                    </a:ext>
                  </a:extLst>
                </a:gridCol>
                <a:gridCol w="2384171">
                  <a:extLst>
                    <a:ext uri="{9D8B030D-6E8A-4147-A177-3AD203B41FA5}">
                      <a16:colId xmlns:a16="http://schemas.microsoft.com/office/drawing/2014/main" val="1447555373"/>
                    </a:ext>
                  </a:extLst>
                </a:gridCol>
              </a:tblGrid>
              <a:tr h="702837">
                <a:tc>
                  <a:txBody>
                    <a:bodyPr/>
                    <a:lstStyle/>
                    <a:p>
                      <a:pPr algn="ctr">
                        <a:buNone/>
                      </a:pPr>
                      <a:r>
                        <a:rPr lang="en-US" sz="1400"/>
                        <a:t>Source</a:t>
                      </a:r>
                    </a:p>
                  </a:txBody>
                  <a:tcPr marL="70401" marR="70401" marT="35200" marB="35200" anchor="ctr"/>
                </a:tc>
                <a:tc>
                  <a:txBody>
                    <a:bodyPr/>
                    <a:lstStyle/>
                    <a:p>
                      <a:pPr algn="ctr">
                        <a:buNone/>
                      </a:pPr>
                      <a:r>
                        <a:rPr lang="en-US" sz="1400"/>
                        <a:t>Contribution</a:t>
                      </a:r>
                    </a:p>
                  </a:txBody>
                  <a:tcPr marL="70401" marR="70401" marT="35200" marB="35200" anchor="ctr"/>
                </a:tc>
                <a:tc>
                  <a:txBody>
                    <a:bodyPr/>
                    <a:lstStyle/>
                    <a:p>
                      <a:pPr algn="ctr">
                        <a:buNone/>
                      </a:pPr>
                      <a:r>
                        <a:rPr lang="en-US" sz="1400"/>
                        <a:t>Gaps</a:t>
                      </a:r>
                    </a:p>
                  </a:txBody>
                  <a:tcPr marL="70401" marR="70401" marT="35200" marB="35200" anchor="ctr"/>
                </a:tc>
                <a:tc>
                  <a:txBody>
                    <a:bodyPr/>
                    <a:lstStyle/>
                    <a:p>
                      <a:pPr algn="ctr">
                        <a:buNone/>
                      </a:pPr>
                      <a:r>
                        <a:rPr lang="en-US" sz="1400"/>
                        <a:t>Integration in This Project</a:t>
                      </a:r>
                    </a:p>
                  </a:txBody>
                  <a:tcPr marL="70401" marR="70401" marT="35200" marB="35200" anchor="ctr"/>
                </a:tc>
                <a:extLst>
                  <a:ext uri="{0D108BD9-81ED-4DB2-BD59-A6C34878D82A}">
                    <a16:rowId xmlns:a16="http://schemas.microsoft.com/office/drawing/2014/main" val="2882978883"/>
                  </a:ext>
                </a:extLst>
              </a:tr>
              <a:tr h="1606488">
                <a:tc>
                  <a:txBody>
                    <a:bodyPr/>
                    <a:lstStyle/>
                    <a:p>
                      <a:pPr algn="ctr">
                        <a:buNone/>
                      </a:pPr>
                      <a:r>
                        <a:rPr lang="fr-FR" sz="1400" b="1"/>
                        <a:t>CySecBench</a:t>
                      </a:r>
                      <a:r>
                        <a:rPr lang="fr-FR" sz="1400"/>
                        <a:t> (Wahréus et al., 2025)</a:t>
                      </a:r>
                    </a:p>
                  </a:txBody>
                  <a:tcPr marL="70401" marR="70401" marT="35200" marB="35200" anchor="ctr"/>
                </a:tc>
                <a:tc>
                  <a:txBody>
                    <a:bodyPr/>
                    <a:lstStyle/>
                    <a:p>
                      <a:pPr algn="ctr">
                        <a:buNone/>
                      </a:pPr>
                      <a:r>
                        <a:rPr lang="en-US" sz="1400" dirty="0"/>
                        <a:t>SOC/GRC-specific rubric (6 metrics), 12k+ prompts across 10 attack categories</a:t>
                      </a:r>
                    </a:p>
                  </a:txBody>
                  <a:tcPr marL="70401" marR="70401" marT="35200" marB="35200" anchor="ctr"/>
                </a:tc>
                <a:tc>
                  <a:txBody>
                    <a:bodyPr/>
                    <a:lstStyle/>
                    <a:p>
                      <a:pPr algn="ctr">
                        <a:buNone/>
                      </a:pPr>
                      <a:r>
                        <a:rPr lang="en-US" sz="1400"/>
                        <a:t>Static dataset, no token-cost tracking, no adaptive updates</a:t>
                      </a:r>
                    </a:p>
                  </a:txBody>
                  <a:tcPr marL="70401" marR="70401" marT="35200" marB="35200" anchor="ctr"/>
                </a:tc>
                <a:tc>
                  <a:txBody>
                    <a:bodyPr/>
                    <a:lstStyle/>
                    <a:p>
                      <a:pPr algn="ctr">
                        <a:buNone/>
                      </a:pPr>
                      <a:r>
                        <a:rPr lang="en-US" sz="1400"/>
                        <a:t>Baseline rubric adapted into </a:t>
                      </a:r>
                      <a:r>
                        <a:rPr lang="en-US" sz="1400" b="1"/>
                        <a:t>7-dimension SOC/GRC rubric</a:t>
                      </a:r>
                      <a:r>
                        <a:rPr lang="en-US" sz="1400"/>
                        <a:t> with added cost analytics</a:t>
                      </a:r>
                    </a:p>
                  </a:txBody>
                  <a:tcPr marL="70401" marR="70401" marT="35200" marB="35200" anchor="ctr"/>
                </a:tc>
                <a:extLst>
                  <a:ext uri="{0D108BD9-81ED-4DB2-BD59-A6C34878D82A}">
                    <a16:rowId xmlns:a16="http://schemas.microsoft.com/office/drawing/2014/main" val="4102100804"/>
                  </a:ext>
                </a:extLst>
              </a:tr>
              <a:tr h="1305272">
                <a:tc>
                  <a:txBody>
                    <a:bodyPr/>
                    <a:lstStyle/>
                    <a:p>
                      <a:pPr algn="ctr">
                        <a:buNone/>
                      </a:pPr>
                      <a:r>
                        <a:rPr lang="en-US" sz="1400" b="1"/>
                        <a:t>DefenderBench</a:t>
                      </a:r>
                      <a:r>
                        <a:rPr lang="en-US" sz="1400"/>
                        <a:t> (Zhang et al., 2025)</a:t>
                      </a:r>
                    </a:p>
                  </a:txBody>
                  <a:tcPr marL="70401" marR="70401" marT="35200" marB="35200" anchor="ctr"/>
                </a:tc>
                <a:tc>
                  <a:txBody>
                    <a:bodyPr/>
                    <a:lstStyle/>
                    <a:p>
                      <a:pPr algn="ctr">
                        <a:buNone/>
                      </a:pPr>
                      <a:r>
                        <a:rPr lang="en-US" sz="1400"/>
                        <a:t>Multi-task SOC-like eval: malicious content, vuln remediation, SOC Q&amp;A</a:t>
                      </a:r>
                    </a:p>
                  </a:txBody>
                  <a:tcPr marL="70401" marR="70401" marT="35200" marB="35200" anchor="ctr"/>
                </a:tc>
                <a:tc>
                  <a:txBody>
                    <a:bodyPr/>
                    <a:lstStyle/>
                    <a:p>
                      <a:pPr algn="ctr">
                        <a:buNone/>
                      </a:pPr>
                      <a:r>
                        <a:rPr lang="en-US" sz="1400"/>
                        <a:t>No SOC/GRC rubric mapping, no token analytics</a:t>
                      </a:r>
                    </a:p>
                  </a:txBody>
                  <a:tcPr marL="70401" marR="70401" marT="35200" marB="35200" anchor="ctr"/>
                </a:tc>
                <a:tc>
                  <a:txBody>
                    <a:bodyPr/>
                    <a:lstStyle/>
                    <a:p>
                      <a:pPr algn="ctr">
                        <a:buNone/>
                      </a:pPr>
                      <a:r>
                        <a:rPr lang="en-US" sz="1400"/>
                        <a:t>Task diversity adapted to </a:t>
                      </a:r>
                      <a:r>
                        <a:rPr lang="en-US" sz="1400" b="1"/>
                        <a:t>SOC/GRC rubric</a:t>
                      </a:r>
                      <a:r>
                        <a:rPr lang="en-US" sz="1400"/>
                        <a:t> and token–cost monitoring</a:t>
                      </a:r>
                    </a:p>
                  </a:txBody>
                  <a:tcPr marL="70401" marR="70401" marT="35200" marB="35200" anchor="ctr"/>
                </a:tc>
                <a:extLst>
                  <a:ext uri="{0D108BD9-81ED-4DB2-BD59-A6C34878D82A}">
                    <a16:rowId xmlns:a16="http://schemas.microsoft.com/office/drawing/2014/main" val="1122698559"/>
                  </a:ext>
                </a:extLst>
              </a:tr>
              <a:tr h="1305272">
                <a:tc>
                  <a:txBody>
                    <a:bodyPr/>
                    <a:lstStyle/>
                    <a:p>
                      <a:pPr algn="ctr">
                        <a:buNone/>
                      </a:pPr>
                      <a:r>
                        <a:rPr lang="en-US" sz="1400" b="1" dirty="0"/>
                        <a:t>Same Evaluation, More Tokens</a:t>
                      </a:r>
                      <a:r>
                        <a:rPr lang="en-US" sz="1400" dirty="0"/>
                        <a:t> (</a:t>
                      </a:r>
                      <a:r>
                        <a:rPr lang="en-US" sz="1400" dirty="0" err="1"/>
                        <a:t>Domhan</a:t>
                      </a:r>
                      <a:r>
                        <a:rPr lang="en-US" sz="1400" dirty="0"/>
                        <a:t> &amp; Zhu, 2025)</a:t>
                      </a:r>
                    </a:p>
                  </a:txBody>
                  <a:tcPr marL="70401" marR="70401" marT="35200" marB="35200" anchor="ctr"/>
                </a:tc>
                <a:tc>
                  <a:txBody>
                    <a:bodyPr/>
                    <a:lstStyle/>
                    <a:p>
                      <a:pPr algn="ctr">
                        <a:buNone/>
                      </a:pPr>
                      <a:r>
                        <a:rPr lang="en-US" sz="1400"/>
                        <a:t>Shows verbosity bias; introduces </a:t>
                      </a:r>
                      <a:r>
                        <a:rPr lang="en-US" sz="1400" b="1"/>
                        <a:t>Focus Sentence Prompting (FSP)</a:t>
                      </a:r>
                      <a:endParaRPr lang="en-US" sz="1400"/>
                    </a:p>
                  </a:txBody>
                  <a:tcPr marL="70401" marR="70401" marT="35200" marB="35200" anchor="ctr"/>
                </a:tc>
                <a:tc>
                  <a:txBody>
                    <a:bodyPr/>
                    <a:lstStyle/>
                    <a:p>
                      <a:pPr algn="ctr">
                        <a:buNone/>
                      </a:pPr>
                      <a:r>
                        <a:rPr lang="en-US" sz="1400"/>
                        <a:t>Not SOC/GRC-specific, needs domain mapping</a:t>
                      </a:r>
                    </a:p>
                  </a:txBody>
                  <a:tcPr marL="70401" marR="70401" marT="35200" marB="35200" anchor="ctr"/>
                </a:tc>
                <a:tc>
                  <a:txBody>
                    <a:bodyPr/>
                    <a:lstStyle/>
                    <a:p>
                      <a:pPr algn="ctr">
                        <a:buNone/>
                      </a:pPr>
                      <a:r>
                        <a:rPr lang="en-US" sz="1400" dirty="0"/>
                        <a:t>FSP integrated to mitigate verbosity bias in SOC/GRC benchmarking</a:t>
                      </a:r>
                    </a:p>
                  </a:txBody>
                  <a:tcPr marL="70401" marR="70401" marT="35200" marB="35200" anchor="ctr"/>
                </a:tc>
                <a:extLst>
                  <a:ext uri="{0D108BD9-81ED-4DB2-BD59-A6C34878D82A}">
                    <a16:rowId xmlns:a16="http://schemas.microsoft.com/office/drawing/2014/main" val="2365326070"/>
                  </a:ext>
                </a:extLst>
              </a:tr>
            </a:tbl>
          </a:graphicData>
        </a:graphic>
      </p:graphicFrame>
    </p:spTree>
    <p:extLst>
      <p:ext uri="{BB962C8B-B14F-4D97-AF65-F5344CB8AC3E}">
        <p14:creationId xmlns:p14="http://schemas.microsoft.com/office/powerpoint/2010/main" val="2111895227"/>
      </p:ext>
    </p:extLst>
  </p:cSld>
  <p:clrMapOvr>
    <a:masterClrMapping/>
  </p:clrMapOvr>
  <p:transition spd="med">
    <p:fad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d62335e-818f-4059-8ecb-85105302031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82EF78262D9FC4EA6FB1EE65FCDD5FE" ma:contentTypeVersion="14" ma:contentTypeDescription="Create a new document." ma:contentTypeScope="" ma:versionID="2ac514cfb5104d3499753d1b24159f50">
  <xsd:schema xmlns:xsd="http://www.w3.org/2001/XMLSchema" xmlns:xs="http://www.w3.org/2001/XMLSchema" xmlns:p="http://schemas.microsoft.com/office/2006/metadata/properties" xmlns:ns3="ed62335e-818f-4059-8ecb-851053020318" xmlns:ns4="de00ba6f-2e23-490a-918a-c273f6b4328b" targetNamespace="http://schemas.microsoft.com/office/2006/metadata/properties" ma:root="true" ma:fieldsID="906f60babbab037d8c80b76faf18655d" ns3:_="" ns4:_="">
    <xsd:import namespace="ed62335e-818f-4059-8ecb-851053020318"/>
    <xsd:import namespace="de00ba6f-2e23-490a-918a-c273f6b4328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_activity"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62335e-818f-4059-8ecb-8510530203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00ba6f-2e23-490a-918a-c273f6b4328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20736A-7DCA-4606-8826-26B1ADA652DA}">
  <ds:schemaRefs>
    <ds:schemaRef ds:uri="http://schemas.microsoft.com/sharepoint/v3/contenttype/forms"/>
  </ds:schemaRefs>
</ds:datastoreItem>
</file>

<file path=customXml/itemProps2.xml><?xml version="1.0" encoding="utf-8"?>
<ds:datastoreItem xmlns:ds="http://schemas.openxmlformats.org/officeDocument/2006/customXml" ds:itemID="{DD9F0A16-D915-4611-A39C-4796DEB1FB56}">
  <ds:schemaRefs>
    <ds:schemaRef ds:uri="http://purl.org/dc/dcmitype/"/>
    <ds:schemaRef ds:uri="http://schemas.microsoft.com/office/infopath/2007/PartnerControls"/>
    <ds:schemaRef ds:uri="ed62335e-818f-4059-8ecb-851053020318"/>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de00ba6f-2e23-490a-918a-c273f6b4328b"/>
    <ds:schemaRef ds:uri="http://www.w3.org/XML/1998/namespace"/>
    <ds:schemaRef ds:uri="http://purl.org/dc/terms/"/>
  </ds:schemaRefs>
</ds:datastoreItem>
</file>

<file path=customXml/itemProps3.xml><?xml version="1.0" encoding="utf-8"?>
<ds:datastoreItem xmlns:ds="http://schemas.openxmlformats.org/officeDocument/2006/customXml" ds:itemID="{059A5078-9479-486E-B41E-A355D78954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62335e-818f-4059-8ecb-851053020318"/>
    <ds:schemaRef ds:uri="de00ba6f-2e23-490a-918a-c273f6b432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6169</TotalTime>
  <Words>2235</Words>
  <Application>Microsoft Office PowerPoint</Application>
  <PresentationFormat>Widescreen</PresentationFormat>
  <Paragraphs>211</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Symbol</vt:lpstr>
      <vt:lpstr>Gallery</vt:lpstr>
      <vt:lpstr>Project Overview</vt:lpstr>
      <vt:lpstr>Research Background</vt:lpstr>
      <vt:lpstr>Summary of Literature Findings</vt:lpstr>
      <vt:lpstr>Research Problem Statement</vt:lpstr>
      <vt:lpstr>RQ1 - Prompt Length, Quality, and Cost</vt:lpstr>
      <vt:lpstr>RQ2: Adaptive Benchmarking for SOC/GRC</vt:lpstr>
      <vt:lpstr>References</vt:lpstr>
      <vt:lpstr>Appendix A: Cybersecurity LLM Evaluation Rubric</vt:lpstr>
      <vt:lpstr>Appendix B: Key Literature (1/2)</vt:lpstr>
      <vt:lpstr>Appendix B: Key Literature (2/2)</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Ernesto Bello</dc:creator>
  <cp:keywords/>
  <dc:description/>
  <cp:lastModifiedBy>Mo Zeyada</cp:lastModifiedBy>
  <cp:revision>32</cp:revision>
  <dcterms:created xsi:type="dcterms:W3CDTF">2022-12-14T23:33:06Z</dcterms:created>
  <dcterms:modified xsi:type="dcterms:W3CDTF">2025-08-19T02:43:23Z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0x010100B82EF78262D9FC4EA6FB1EE65FCDD5FE</vt:lpwstr>
  </property>
</Properties>
</file>